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78" r:id="rId1"/>
    <p:sldMasterId id="2147483672" r:id="rId2"/>
    <p:sldMasterId id="2147483700" r:id="rId3"/>
    <p:sldMasterId id="2147483696" r:id="rId4"/>
  </p:sldMasterIdLst>
  <p:notesMasterIdLst>
    <p:notesMasterId r:id="rId38"/>
  </p:notesMasterIdLst>
  <p:sldIdLst>
    <p:sldId id="455" r:id="rId5"/>
    <p:sldId id="497" r:id="rId6"/>
    <p:sldId id="496" r:id="rId7"/>
    <p:sldId id="504" r:id="rId8"/>
    <p:sldId id="506" r:id="rId9"/>
    <p:sldId id="508" r:id="rId10"/>
    <p:sldId id="526" r:id="rId11"/>
    <p:sldId id="509" r:id="rId12"/>
    <p:sldId id="474" r:id="rId13"/>
    <p:sldId id="479" r:id="rId14"/>
    <p:sldId id="475" r:id="rId15"/>
    <p:sldId id="510" r:id="rId16"/>
    <p:sldId id="476" r:id="rId17"/>
    <p:sldId id="499" r:id="rId18"/>
    <p:sldId id="477" r:id="rId19"/>
    <p:sldId id="478" r:id="rId20"/>
    <p:sldId id="513" r:id="rId21"/>
    <p:sldId id="480" r:id="rId22"/>
    <p:sldId id="511" r:id="rId23"/>
    <p:sldId id="514" r:id="rId24"/>
    <p:sldId id="491" r:id="rId25"/>
    <p:sldId id="481" r:id="rId26"/>
    <p:sldId id="482" r:id="rId27"/>
    <p:sldId id="483" r:id="rId28"/>
    <p:sldId id="485" r:id="rId29"/>
    <p:sldId id="486" r:id="rId30"/>
    <p:sldId id="487" r:id="rId31"/>
    <p:sldId id="488" r:id="rId32"/>
    <p:sldId id="489" r:id="rId33"/>
    <p:sldId id="522" r:id="rId34"/>
    <p:sldId id="523" r:id="rId35"/>
    <p:sldId id="525" r:id="rId36"/>
    <p:sldId id="264" r:id="rId37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RubFlama" panose="02000000000000000000" pitchFamily="2" charset="0"/>
      <p:regular r:id="rId43"/>
      <p:bold r:id="rId44"/>
      <p:italic r:id="rId45"/>
      <p:boldItalic r:id="rId46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872A6CAF-3CAB-4639-88AA-043A13EDC1AC}">
          <p14:sldIdLst>
            <p14:sldId id="455"/>
            <p14:sldId id="497"/>
            <p14:sldId id="496"/>
          </p14:sldIdLst>
        </p14:section>
        <p14:section name="Bitstream RE" id="{59B898DA-5E03-418E-A932-3D766D929C46}">
          <p14:sldIdLst>
            <p14:sldId id="504"/>
            <p14:sldId id="506"/>
            <p14:sldId id="508"/>
            <p14:sldId id="526"/>
            <p14:sldId id="509"/>
            <p14:sldId id="474"/>
            <p14:sldId id="479"/>
            <p14:sldId id="475"/>
            <p14:sldId id="510"/>
            <p14:sldId id="476"/>
            <p14:sldId id="499"/>
            <p14:sldId id="477"/>
            <p14:sldId id="478"/>
            <p14:sldId id="513"/>
          </p14:sldIdLst>
        </p14:section>
        <p14:section name="Attack II" id="{BF3867F0-08C5-47F6-B81D-35D5409CC707}">
          <p14:sldIdLst>
            <p14:sldId id="480"/>
            <p14:sldId id="511"/>
            <p14:sldId id="514"/>
          </p14:sldIdLst>
        </p14:section>
        <p14:section name="What went wrong?" id="{8FB48258-4A11-483E-AFE5-B83A5B996111}">
          <p14:sldIdLst>
            <p14:sldId id="491"/>
            <p14:sldId id="481"/>
          </p14:sldIdLst>
        </p14:section>
        <p14:section name="Countermeasures" id="{845BC2D3-4DBC-4F4A-A168-A72C2AFB7361}">
          <p14:sldIdLst>
            <p14:sldId id="482"/>
            <p14:sldId id="483"/>
            <p14:sldId id="485"/>
            <p14:sldId id="486"/>
            <p14:sldId id="487"/>
            <p14:sldId id="488"/>
            <p14:sldId id="489"/>
            <p14:sldId id="522"/>
            <p14:sldId id="523"/>
            <p14:sldId id="525"/>
          </p14:sldIdLst>
        </p14:section>
        <p14:section name="The End" id="{39AC92C4-B439-42FA-B8A5-5E53E5AF3627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9DE79D"/>
    <a:srgbClr val="000000"/>
    <a:srgbClr val="CE302F"/>
    <a:srgbClr val="1A1A1A"/>
    <a:srgbClr val="FFFFFF"/>
    <a:srgbClr val="33CC33"/>
    <a:srgbClr val="FF3300"/>
    <a:srgbClr val="33CC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77321" autoAdjust="0"/>
  </p:normalViewPr>
  <p:slideViewPr>
    <p:cSldViewPr>
      <p:cViewPr varScale="1">
        <p:scale>
          <a:sx n="88" d="100"/>
          <a:sy n="88" d="100"/>
        </p:scale>
        <p:origin x="187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7212"/>
    </p:cViewPr>
  </p:sorterViewPr>
  <p:notesViewPr>
    <p:cSldViewPr>
      <p:cViewPr varScale="1">
        <p:scale>
          <a:sx n="96" d="100"/>
          <a:sy n="96" d="100"/>
        </p:scale>
        <p:origin x="3642" y="102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5.fntdata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6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4-24T21:05:46.150" idx="2">
    <p:pos x="7263" y="1654"/>
    <p:text>2. leeres bild für die Fabric (bitstream not loaded)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9B0EC-54CB-4EA8-82B3-BC511323A48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33E20-1D2E-486F-AD91-D3A1C9661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5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33E20-1D2E-486F-AD91-D3A1C96612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83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7.9 miliseconds</a:t>
            </a:r>
          </a:p>
          <a:p>
            <a:endParaRPr lang="de-DE" dirty="0"/>
          </a:p>
          <a:p>
            <a:r>
              <a:rPr lang="de-DE" dirty="0"/>
              <a:t>7K160T -&gt; 3:42</a:t>
            </a:r>
          </a:p>
          <a:p>
            <a:endParaRPr lang="de-DE" dirty="0"/>
          </a:p>
          <a:p>
            <a:r>
              <a:rPr lang="de-DE" dirty="0"/>
              <a:t>7VX1140T -&gt; roughly a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33E20-1D2E-486F-AD91-D3A1C96612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34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Assured </a:t>
            </a:r>
          </a:p>
          <a:p>
            <a:r>
              <a:rPr lang="en-US" dirty="0"/>
              <a:t>interdict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33E20-1D2E-486F-AD91-D3A1C96612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90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 Juliano Rizzo and Thai Duong. Practical padding oracle attacks. 4th USENIX Workshop WOOT 2010.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33E20-1D2E-486F-AD91-D3A1C96612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44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Assured </a:t>
            </a:r>
          </a:p>
          <a:p>
            <a:r>
              <a:rPr lang="en-US" dirty="0"/>
              <a:t>interdict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33E20-1D2E-486F-AD91-D3A1C96612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49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As far as we break the confidentiality we break the authenticity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33E20-1D2E-486F-AD91-D3A1C96612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89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33E20-1D2E-486F-AD91-D3A1C966129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2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It is a bit ironic that the bitstream encryption is not reprogrammable in a reprogrammable 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33E20-1D2E-486F-AD91-D3A1C966129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83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Not fomaly verify the HDL code since the specification is already flawed</a:t>
            </a:r>
          </a:p>
          <a:p>
            <a:endParaRPr lang="de-DE" dirty="0"/>
          </a:p>
          <a:p>
            <a:r>
              <a:rPr lang="de-DE" dirty="0"/>
              <a:t>Does not leak any confidential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33E20-1D2E-486F-AD91-D3A1C966129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65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 design is tangled</a:t>
            </a:r>
          </a:p>
          <a:p>
            <a:endParaRPr lang="de-DE" dirty="0"/>
          </a:p>
          <a:p>
            <a:r>
              <a:rPr lang="de-DE" dirty="0"/>
              <a:t>Expense</a:t>
            </a:r>
          </a:p>
          <a:p>
            <a:r>
              <a:rPr lang="de-DE" dirty="0"/>
              <a:t>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33E20-1D2E-486F-AD91-D3A1C966129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94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Placed on a PCB</a:t>
            </a:r>
          </a:p>
          <a:p>
            <a:endParaRPr lang="de-DE" dirty="0"/>
          </a:p>
          <a:p>
            <a:r>
              <a:rPr lang="de-DE" dirty="0"/>
              <a:t>We use this to our advantage</a:t>
            </a:r>
          </a:p>
          <a:p>
            <a:endParaRPr lang="de-DE" dirty="0"/>
          </a:p>
          <a:p>
            <a:r>
              <a:rPr lang="de-DE" dirty="0"/>
              <a:t>brick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33E20-1D2E-486F-AD91-D3A1C966129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48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33E20-1D2E-486F-AD91-D3A1C96612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99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Assured </a:t>
            </a:r>
          </a:p>
          <a:p>
            <a:r>
              <a:rPr lang="en-US" dirty="0"/>
              <a:t>interdict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This was how we break the bitstream encryption using the bitstream encryption</a:t>
            </a:r>
          </a:p>
          <a:p>
            <a:endParaRPr lang="de-DE" dirty="0"/>
          </a:p>
          <a:p>
            <a:r>
              <a:rPr lang="de-DE" dirty="0"/>
              <a:t>Formal verification methods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33E20-1D2E-486F-AD91-D3A1C966129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23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33E20-1D2E-486F-AD91-D3A1C966129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10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Determine their functionality after manufacturing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Telecommunications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Industrial control 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Aerospace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Military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Artificial Intelligence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Datacenters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de-DE" dirty="0"/>
              <a:t>Bitstream = firmware (simplification)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33E20-1D2E-486F-AD91-D3A1C96612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09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Assured </a:t>
            </a:r>
          </a:p>
          <a:p>
            <a:r>
              <a:rPr lang="en-US" dirty="0"/>
              <a:t>interdict</a:t>
            </a:r>
          </a:p>
          <a:p>
            <a:endParaRPr lang="de-DE" dirty="0"/>
          </a:p>
          <a:p>
            <a:r>
              <a:rPr lang="de-DE" dirty="0"/>
              <a:t>Algorithms</a:t>
            </a:r>
          </a:p>
          <a:p>
            <a:r>
              <a:rPr lang="de-DE" dirty="0"/>
              <a:t>Intellectual property</a:t>
            </a:r>
            <a:br>
              <a:rPr lang="de-DE" dirty="0"/>
            </a:br>
            <a:endParaRPr lang="de-DE" dirty="0"/>
          </a:p>
          <a:p>
            <a:r>
              <a:rPr lang="de-DE" dirty="0"/>
              <a:t>implant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33E20-1D2E-486F-AD91-D3A1C96612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16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Hides the bitstream conted from the adversary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33E20-1D2E-486F-AD91-D3A1C96612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44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Hides the bitstream conted from the adversary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33E20-1D2E-486F-AD91-D3A1C96612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14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Abstract model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Frame data register in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Writes to this register configure frame data at the frame address specified in the FAR register.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Frame data register 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documented registers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33E20-1D2E-486F-AD91-D3A1C96612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37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authenticity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33E20-1D2E-486F-AD91-D3A1C96612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32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Readout</a:t>
            </a:r>
          </a:p>
          <a:p>
            <a:endParaRPr lang="de-DE" dirty="0"/>
          </a:p>
          <a:p>
            <a:r>
              <a:rPr lang="de-DE" dirty="0"/>
              <a:t>The FPGA MuliBoot feature enables switching between images on the fly </a:t>
            </a:r>
          </a:p>
          <a:p>
            <a:r>
              <a:rPr lang="de-DE" dirty="0"/>
              <a:t>Warm boot start address (WBSTAR) register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33E20-1D2E-486F-AD91-D3A1C96612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8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08629" y="3861049"/>
            <a:ext cx="10964515" cy="128260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rgbClr val="003561"/>
                </a:solidFill>
                <a:latin typeface="RubFlama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7284057" y="6152672"/>
            <a:ext cx="2016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2F07988-A473-4E2A-8FFD-D1751A12ECE7}" type="datetime1">
              <a:rPr lang="de-DE" sz="2000" b="0" baseline="0" noProof="0" smtClean="0">
                <a:solidFill>
                  <a:schemeClr val="accent2"/>
                </a:solidFill>
                <a:latin typeface="RubFlama"/>
                <a:cs typeface="Arial" panose="020B0604020202020204" pitchFamily="34" charset="0"/>
              </a:rPr>
              <a:t>30.04.2020</a:t>
            </a:fld>
            <a:endParaRPr lang="en-US" sz="2000" b="0" noProof="0" dirty="0">
              <a:solidFill>
                <a:schemeClr val="accent2"/>
              </a:solidFill>
              <a:latin typeface="RubFlama"/>
              <a:cs typeface="Arial" panose="020B0604020202020204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13773" y="5164743"/>
            <a:ext cx="10959371" cy="424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3561"/>
                </a:solidFill>
                <a:latin typeface="RubFlama"/>
              </a:defRPr>
            </a:lvl1pPr>
            <a:lvl2pPr marL="457200" indent="0">
              <a:buNone/>
              <a:defRPr sz="1600">
                <a:solidFill>
                  <a:srgbClr val="003561"/>
                </a:solidFill>
                <a:latin typeface="RubFlama"/>
              </a:defRPr>
            </a:lvl2pPr>
            <a:lvl3pPr marL="914400" indent="0">
              <a:buNone/>
              <a:defRPr sz="1600">
                <a:solidFill>
                  <a:srgbClr val="003561"/>
                </a:solidFill>
                <a:latin typeface="RubFlama"/>
              </a:defRPr>
            </a:lvl3pPr>
            <a:lvl4pPr marL="1371600" indent="0">
              <a:buNone/>
              <a:defRPr sz="1600">
                <a:solidFill>
                  <a:srgbClr val="003561"/>
                </a:solidFill>
                <a:latin typeface="RubFlama"/>
              </a:defRPr>
            </a:lvl4pPr>
            <a:lvl5pPr marL="1828800" indent="0">
              <a:buNone/>
              <a:defRPr sz="1600">
                <a:solidFill>
                  <a:srgbClr val="003561"/>
                </a:solidFill>
                <a:latin typeface="RubFlama"/>
              </a:defRPr>
            </a:lvl5pPr>
          </a:lstStyle>
          <a:p>
            <a:pPr lvl="0"/>
            <a:r>
              <a:rPr lang="de-DE" dirty="0"/>
              <a:t>YOUR NAME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13773" y="6152673"/>
            <a:ext cx="6770283" cy="3760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  <a:latin typeface="RubFlama"/>
              </a:defRPr>
            </a:lvl1pPr>
            <a:lvl2pPr marL="457200" indent="0">
              <a:buNone/>
              <a:defRPr sz="1600">
                <a:solidFill>
                  <a:srgbClr val="003561"/>
                </a:solidFill>
                <a:latin typeface="RubFlama"/>
              </a:defRPr>
            </a:lvl2pPr>
            <a:lvl3pPr marL="914400" indent="0">
              <a:buNone/>
              <a:defRPr sz="1600">
                <a:solidFill>
                  <a:srgbClr val="003561"/>
                </a:solidFill>
                <a:latin typeface="RubFlama"/>
              </a:defRPr>
            </a:lvl3pPr>
            <a:lvl4pPr marL="1371600" indent="0">
              <a:buNone/>
              <a:defRPr sz="1600">
                <a:solidFill>
                  <a:srgbClr val="003561"/>
                </a:solidFill>
                <a:latin typeface="RubFlama"/>
              </a:defRPr>
            </a:lvl4pPr>
            <a:lvl5pPr marL="1828800" indent="0">
              <a:buNone/>
              <a:defRPr sz="1600">
                <a:solidFill>
                  <a:srgbClr val="003561"/>
                </a:solidFill>
                <a:latin typeface="RubFlama"/>
              </a:defRPr>
            </a:lvl5pPr>
          </a:lstStyle>
          <a:p>
            <a:pPr lvl="0"/>
            <a:r>
              <a:rPr lang="de-DE" dirty="0"/>
              <a:t>SEMINAR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1" b="18014"/>
          <a:stretch/>
        </p:blipFill>
        <p:spPr>
          <a:xfrm>
            <a:off x="0" y="-1"/>
            <a:ext cx="10920536" cy="3699793"/>
          </a:xfrm>
          <a:prstGeom prst="rect">
            <a:avLst/>
          </a:prstGeom>
          <a:effectLst/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76DA5542-109E-4D2D-961D-0AAEE6516894}"/>
              </a:ext>
            </a:extLst>
          </p:cNvPr>
          <p:cNvSpPr/>
          <p:nvPr userDrawn="1"/>
        </p:nvSpPr>
        <p:spPr>
          <a:xfrm>
            <a:off x="0" y="4841"/>
            <a:ext cx="10920536" cy="3694952"/>
          </a:xfrm>
          <a:prstGeom prst="rect">
            <a:avLst/>
          </a:prstGeom>
          <a:solidFill>
            <a:schemeClr val="accent3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44CDE9C-01B3-4162-8FD4-0499A32A5C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3" b="17923"/>
          <a:stretch/>
        </p:blipFill>
        <p:spPr>
          <a:xfrm>
            <a:off x="1283730" y="-6310"/>
            <a:ext cx="8353076" cy="3712410"/>
          </a:xfrm>
          <a:prstGeom prst="rect">
            <a:avLst/>
          </a:prstGeom>
        </p:spPr>
      </p:pic>
      <p:pic>
        <p:nvPicPr>
          <p:cNvPr id="1026" name="Picture 2" descr="Bildergebnis fÃ¼r rub logo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69554" y="0"/>
            <a:ext cx="1701964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8">
            <a:extLst>
              <a:ext uri="{FF2B5EF4-FFF2-40B4-BE49-F238E27FC236}">
                <a16:creationId xmlns:a16="http://schemas.microsoft.com/office/drawing/2014/main" id="{D7322962-EBE5-430B-A460-6ABEC134AFB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69554" y="1703008"/>
            <a:ext cx="1701964" cy="169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43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339" userDrawn="1">
          <p15:clr>
            <a:srgbClr val="FBAE40"/>
          </p15:clr>
        </p15:guide>
        <p15:guide id="4" orient="horz" pos="347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11376586" y="2"/>
            <a:ext cx="815415" cy="1052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77" tIns="41439" rIns="82877" bIns="41439" anchor="ctr"/>
          <a:lstStyle/>
          <a:p>
            <a:pPr algn="ctr" defTabSz="913611">
              <a:defRPr/>
            </a:pPr>
            <a:endParaRPr lang="de-DE" sz="2000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5" y="1052736"/>
            <a:ext cx="12191995" cy="5524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77" tIns="41439" rIns="82877" bIns="41439" anchor="ctr"/>
          <a:lstStyle/>
          <a:p>
            <a:pPr algn="ctr" defTabSz="913611">
              <a:defRPr/>
            </a:pPr>
            <a:endParaRPr lang="de-DE" sz="2000">
              <a:solidFill>
                <a:prstClr val="white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31371" y="1196975"/>
            <a:ext cx="11426196" cy="518477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  <a:latin typeface="RubFlama"/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  <a:latin typeface="RubFlama"/>
              </a:defRPr>
            </a:lvl2pPr>
            <a:lvl3pPr>
              <a:buClr>
                <a:schemeClr val="accent2"/>
              </a:buClr>
              <a:defRPr sz="2000">
                <a:solidFill>
                  <a:schemeClr val="tx1"/>
                </a:solidFill>
                <a:latin typeface="RubFlama"/>
              </a:defRPr>
            </a:lvl3pPr>
            <a:lvl4pPr>
              <a:buClr>
                <a:schemeClr val="accent2"/>
              </a:buClr>
              <a:defRPr sz="2000">
                <a:solidFill>
                  <a:schemeClr val="tx1"/>
                </a:solidFill>
                <a:latin typeface="RubFlama"/>
              </a:defRPr>
            </a:lvl4pPr>
            <a:lvl5pPr>
              <a:buClr>
                <a:schemeClr val="accent2"/>
              </a:buClr>
              <a:defRPr sz="2000">
                <a:solidFill>
                  <a:schemeClr val="tx1"/>
                </a:solidFill>
                <a:latin typeface="RubFlama"/>
              </a:defRPr>
            </a:lvl5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pic>
        <p:nvPicPr>
          <p:cNvPr id="4" name="Inhaltsplatzhalter 5" descr="Label_RUB_WEISS-BLAU_s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199" y="0"/>
            <a:ext cx="1143093" cy="85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39350" y="116632"/>
            <a:ext cx="10273141" cy="792088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rgbClr val="8DAE10"/>
              </a:buClr>
              <a:buNone/>
              <a:defRPr sz="3200" b="1">
                <a:solidFill>
                  <a:srgbClr val="003561"/>
                </a:solidFill>
                <a:latin typeface="RubFlama"/>
              </a:defRPr>
            </a:lvl1pPr>
            <a:lvl2pPr>
              <a:defRPr>
                <a:latin typeface="RubFlama"/>
              </a:defRPr>
            </a:lvl2pPr>
            <a:lvl3pPr>
              <a:defRPr>
                <a:latin typeface="RubFlama"/>
              </a:defRPr>
            </a:lvl3pPr>
            <a:lvl4pPr>
              <a:defRPr>
                <a:latin typeface="RubFlama"/>
              </a:defRPr>
            </a:lvl4pPr>
            <a:lvl5pPr>
              <a:defRPr>
                <a:latin typeface="RubFlama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12288933" y="480575"/>
            <a:ext cx="3024092" cy="572162"/>
          </a:xfrm>
          <a:prstGeom prst="rect">
            <a:avLst/>
          </a:prstGeom>
        </p:spPr>
        <p:txBody>
          <a:bodyPr/>
          <a:lstStyle>
            <a:lvl1pPr algn="l">
              <a:defRPr sz="1600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1820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11376586" y="2"/>
            <a:ext cx="815415" cy="1052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77" tIns="41439" rIns="82877" bIns="41439" anchor="ctr"/>
          <a:lstStyle/>
          <a:p>
            <a:pPr algn="ctr" defTabSz="913611">
              <a:defRPr/>
            </a:pPr>
            <a:endParaRPr lang="de-DE" sz="2000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5" y="1052736"/>
            <a:ext cx="12191995" cy="5524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77" tIns="41439" rIns="82877" bIns="41439" anchor="ctr"/>
          <a:lstStyle/>
          <a:p>
            <a:pPr algn="ctr" defTabSz="913611">
              <a:defRPr/>
            </a:pPr>
            <a:endParaRPr lang="de-DE" sz="2000">
              <a:solidFill>
                <a:prstClr val="white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31371" y="1196975"/>
            <a:ext cx="11426196" cy="518477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  <a:latin typeface="RubFlama"/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  <a:latin typeface="RubFlama"/>
              </a:defRPr>
            </a:lvl2pPr>
            <a:lvl3pPr>
              <a:buClr>
                <a:schemeClr val="accent2"/>
              </a:buClr>
              <a:defRPr sz="2000">
                <a:solidFill>
                  <a:schemeClr val="tx1"/>
                </a:solidFill>
                <a:latin typeface="RubFlama"/>
              </a:defRPr>
            </a:lvl3pPr>
            <a:lvl4pPr>
              <a:buClr>
                <a:schemeClr val="accent2"/>
              </a:buClr>
              <a:defRPr sz="2000">
                <a:solidFill>
                  <a:schemeClr val="tx1"/>
                </a:solidFill>
                <a:latin typeface="RubFlama"/>
              </a:defRPr>
            </a:lvl4pPr>
            <a:lvl5pPr>
              <a:buClr>
                <a:schemeClr val="accent2"/>
              </a:buClr>
              <a:defRPr sz="2000">
                <a:solidFill>
                  <a:schemeClr val="tx1"/>
                </a:solidFill>
                <a:latin typeface="RubFlama"/>
              </a:defRPr>
            </a:lvl5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39350" y="116632"/>
            <a:ext cx="10273141" cy="792088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rgbClr val="8DAE10"/>
              </a:buClr>
              <a:buNone/>
              <a:defRPr sz="3200" b="1">
                <a:solidFill>
                  <a:srgbClr val="003561"/>
                </a:solidFill>
                <a:latin typeface="RubFlama"/>
              </a:defRPr>
            </a:lvl1pPr>
            <a:lvl2pPr>
              <a:defRPr>
                <a:latin typeface="RubFlama"/>
              </a:defRPr>
            </a:lvl2pPr>
            <a:lvl3pPr>
              <a:defRPr>
                <a:latin typeface="RubFlama"/>
              </a:defRPr>
            </a:lvl3pPr>
            <a:lvl4pPr>
              <a:defRPr>
                <a:latin typeface="RubFlama"/>
              </a:defRPr>
            </a:lvl4pPr>
            <a:lvl5pPr>
              <a:defRPr>
                <a:latin typeface="RubFlama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pic>
        <p:nvPicPr>
          <p:cNvPr id="7" name="Picture 2" descr="Bildergebnis fÃ¼r rub logo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48528" y="0"/>
            <a:ext cx="922990" cy="9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6">
            <a:extLst>
              <a:ext uri="{FF2B5EF4-FFF2-40B4-BE49-F238E27FC236}">
                <a16:creationId xmlns:a16="http://schemas.microsoft.com/office/drawing/2014/main" id="{87FB1EA4-E04E-43DF-A80F-49AE83D881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7323" t="-9202" r="-2804" b="-9202"/>
          <a:stretch/>
        </p:blipFill>
        <p:spPr>
          <a:xfrm>
            <a:off x="9925538" y="-10468"/>
            <a:ext cx="922990" cy="91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4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08629" y="3861049"/>
            <a:ext cx="10964515" cy="128260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rgbClr val="003561"/>
                </a:solidFill>
                <a:latin typeface="RubFlama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7284057" y="6152672"/>
            <a:ext cx="2016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2F07988-A473-4E2A-8FFD-D1751A12ECE7}" type="datetime1">
              <a:rPr lang="de-DE" sz="2000" b="0" baseline="0" noProof="0" smtClean="0">
                <a:solidFill>
                  <a:schemeClr val="accent2"/>
                </a:solidFill>
                <a:latin typeface="RubFlama"/>
                <a:cs typeface="Arial" panose="020B0604020202020204" pitchFamily="34" charset="0"/>
              </a:rPr>
              <a:t>30.04.2020</a:t>
            </a:fld>
            <a:endParaRPr lang="en-US" sz="2000" b="0" noProof="0" dirty="0">
              <a:solidFill>
                <a:schemeClr val="accent2"/>
              </a:solidFill>
              <a:latin typeface="RubFlama"/>
              <a:cs typeface="Arial" panose="020B0604020202020204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13773" y="5164743"/>
            <a:ext cx="10959371" cy="424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3561"/>
                </a:solidFill>
                <a:latin typeface="RubFlama"/>
              </a:defRPr>
            </a:lvl1pPr>
            <a:lvl2pPr marL="457200" indent="0">
              <a:buNone/>
              <a:defRPr sz="1600">
                <a:solidFill>
                  <a:srgbClr val="003561"/>
                </a:solidFill>
                <a:latin typeface="RubFlama"/>
              </a:defRPr>
            </a:lvl2pPr>
            <a:lvl3pPr marL="914400" indent="0">
              <a:buNone/>
              <a:defRPr sz="1600">
                <a:solidFill>
                  <a:srgbClr val="003561"/>
                </a:solidFill>
                <a:latin typeface="RubFlama"/>
              </a:defRPr>
            </a:lvl3pPr>
            <a:lvl4pPr marL="1371600" indent="0">
              <a:buNone/>
              <a:defRPr sz="1600">
                <a:solidFill>
                  <a:srgbClr val="003561"/>
                </a:solidFill>
                <a:latin typeface="RubFlama"/>
              </a:defRPr>
            </a:lvl4pPr>
            <a:lvl5pPr marL="1828800" indent="0">
              <a:buNone/>
              <a:defRPr sz="1600">
                <a:solidFill>
                  <a:srgbClr val="003561"/>
                </a:solidFill>
                <a:latin typeface="RubFlama"/>
              </a:defRPr>
            </a:lvl5pPr>
          </a:lstStyle>
          <a:p>
            <a:pPr lvl="0"/>
            <a:r>
              <a:rPr lang="de-DE" dirty="0"/>
              <a:t>YOUR NAME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13773" y="6152673"/>
            <a:ext cx="6770283" cy="3760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  <a:latin typeface="RubFlama"/>
              </a:defRPr>
            </a:lvl1pPr>
            <a:lvl2pPr marL="457200" indent="0">
              <a:buNone/>
              <a:defRPr sz="1600">
                <a:solidFill>
                  <a:srgbClr val="003561"/>
                </a:solidFill>
                <a:latin typeface="RubFlama"/>
              </a:defRPr>
            </a:lvl2pPr>
            <a:lvl3pPr marL="914400" indent="0">
              <a:buNone/>
              <a:defRPr sz="1600">
                <a:solidFill>
                  <a:srgbClr val="003561"/>
                </a:solidFill>
                <a:latin typeface="RubFlama"/>
              </a:defRPr>
            </a:lvl3pPr>
            <a:lvl4pPr marL="1371600" indent="0">
              <a:buNone/>
              <a:defRPr sz="1600">
                <a:solidFill>
                  <a:srgbClr val="003561"/>
                </a:solidFill>
                <a:latin typeface="RubFlama"/>
              </a:defRPr>
            </a:lvl4pPr>
            <a:lvl5pPr marL="1828800" indent="0">
              <a:buNone/>
              <a:defRPr sz="1600">
                <a:solidFill>
                  <a:srgbClr val="003561"/>
                </a:solidFill>
                <a:latin typeface="RubFlama"/>
              </a:defRPr>
            </a:lvl5pPr>
          </a:lstStyle>
          <a:p>
            <a:pPr lvl="0"/>
            <a:r>
              <a:rPr lang="de-DE" dirty="0"/>
              <a:t>SEMINAR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1" b="18014"/>
          <a:stretch/>
        </p:blipFill>
        <p:spPr>
          <a:xfrm>
            <a:off x="0" y="-1"/>
            <a:ext cx="10920536" cy="3699793"/>
          </a:xfrm>
          <a:prstGeom prst="rect">
            <a:avLst/>
          </a:prstGeom>
          <a:effectLst/>
        </p:spPr>
      </p:pic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498" y="6081230"/>
            <a:ext cx="1639646" cy="495513"/>
          </a:xfrm>
          <a:prstGeom prst="rect">
            <a:avLst/>
          </a:prstGeom>
        </p:spPr>
      </p:pic>
      <p:pic>
        <p:nvPicPr>
          <p:cNvPr id="1026" name="Picture 2" descr="Bildergebnis fÃ¼r rub logo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69554" y="0"/>
            <a:ext cx="1701964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AA1A39C-91FF-4B42-9B45-7429B58FAF5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69554" y="1703008"/>
            <a:ext cx="1701964" cy="169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26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3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339">
          <p15:clr>
            <a:srgbClr val="FBAE40"/>
          </p15:clr>
        </p15:guide>
        <p15:guide id="4" orient="horz" pos="347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5" y="0"/>
            <a:ext cx="12191995" cy="657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77" tIns="41439" rIns="82877" bIns="41439" anchor="ctr"/>
          <a:lstStyle/>
          <a:p>
            <a:pPr algn="ctr" defTabSz="913611">
              <a:defRPr/>
            </a:pPr>
            <a:endParaRPr lang="de-DE" sz="2000">
              <a:solidFill>
                <a:prstClr val="white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39350" y="116632"/>
            <a:ext cx="8610525" cy="792088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rgbClr val="8DAE10"/>
              </a:buClr>
              <a:buNone/>
              <a:defRPr sz="3200" b="1">
                <a:solidFill>
                  <a:srgbClr val="003561"/>
                </a:solidFill>
                <a:latin typeface="RubFlama"/>
              </a:defRPr>
            </a:lvl1pPr>
            <a:lvl2pPr>
              <a:defRPr>
                <a:latin typeface="RubFlama"/>
              </a:defRPr>
            </a:lvl2pPr>
            <a:lvl3pPr>
              <a:defRPr>
                <a:latin typeface="RubFlama"/>
              </a:defRPr>
            </a:lvl3pPr>
            <a:lvl4pPr>
              <a:defRPr>
                <a:latin typeface="RubFlama"/>
              </a:defRPr>
            </a:lvl4pPr>
            <a:lvl5pPr>
              <a:defRPr>
                <a:latin typeface="RubFlama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31371" y="1196975"/>
            <a:ext cx="11426196" cy="518477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  <a:latin typeface="RubFlama"/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  <a:latin typeface="RubFlama"/>
              </a:defRPr>
            </a:lvl2pPr>
            <a:lvl3pPr>
              <a:buClr>
                <a:schemeClr val="accent2"/>
              </a:buClr>
              <a:defRPr sz="2000">
                <a:solidFill>
                  <a:schemeClr val="tx1"/>
                </a:solidFill>
                <a:latin typeface="RubFlama"/>
              </a:defRPr>
            </a:lvl3pPr>
            <a:lvl4pPr>
              <a:buClr>
                <a:schemeClr val="accent2"/>
              </a:buClr>
              <a:defRPr sz="2000">
                <a:solidFill>
                  <a:schemeClr val="tx1"/>
                </a:solidFill>
                <a:latin typeface="RubFlama"/>
              </a:defRPr>
            </a:lvl4pPr>
            <a:lvl5pPr>
              <a:buClr>
                <a:schemeClr val="accent2"/>
              </a:buClr>
              <a:defRPr sz="2000">
                <a:solidFill>
                  <a:schemeClr val="tx1"/>
                </a:solidFill>
                <a:latin typeface="RubFlama"/>
              </a:defRPr>
            </a:lvl5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pic>
        <p:nvPicPr>
          <p:cNvPr id="9" name="Inhaltsplatzhalter 5" descr="Label_RUB_WEISS-BLAU_srgb.jpg">
            <a:extLst>
              <a:ext uri="{FF2B5EF4-FFF2-40B4-BE49-F238E27FC236}">
                <a16:creationId xmlns:a16="http://schemas.microsoft.com/office/drawing/2014/main" id="{8A4458DE-A4EC-CA49-AE44-ADCEFFCD9F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0"/>
            <a:ext cx="936000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9C33EA-7DE9-EB42-A1DE-7B4F4F8E76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890" y="340194"/>
            <a:ext cx="1662615" cy="34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7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11376586" y="2"/>
            <a:ext cx="815415" cy="1052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77" tIns="41439" rIns="82877" bIns="41439" anchor="ctr"/>
          <a:lstStyle/>
          <a:p>
            <a:pPr algn="ctr" defTabSz="913611">
              <a:defRPr/>
            </a:pPr>
            <a:endParaRPr lang="de-DE" sz="2000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5" y="1052736"/>
            <a:ext cx="12191995" cy="5524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77" tIns="41439" rIns="82877" bIns="41439" anchor="ctr"/>
          <a:lstStyle/>
          <a:p>
            <a:pPr algn="ctr" defTabSz="913611">
              <a:defRPr/>
            </a:pPr>
            <a:endParaRPr lang="de-DE" sz="2000">
              <a:solidFill>
                <a:prstClr val="white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31371" y="1196975"/>
            <a:ext cx="11426196" cy="518477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  <a:latin typeface="RubFlama"/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  <a:latin typeface="RubFlama"/>
              </a:defRPr>
            </a:lvl2pPr>
            <a:lvl3pPr>
              <a:buClr>
                <a:schemeClr val="accent2"/>
              </a:buClr>
              <a:defRPr sz="2000">
                <a:solidFill>
                  <a:schemeClr val="tx1"/>
                </a:solidFill>
                <a:latin typeface="RubFlama"/>
              </a:defRPr>
            </a:lvl3pPr>
            <a:lvl4pPr>
              <a:buClr>
                <a:schemeClr val="accent2"/>
              </a:buClr>
              <a:defRPr sz="2000">
                <a:solidFill>
                  <a:schemeClr val="tx1"/>
                </a:solidFill>
                <a:latin typeface="RubFlama"/>
              </a:defRPr>
            </a:lvl4pPr>
            <a:lvl5pPr>
              <a:buClr>
                <a:schemeClr val="accent2"/>
              </a:buClr>
              <a:defRPr sz="2000">
                <a:solidFill>
                  <a:schemeClr val="tx1"/>
                </a:solidFill>
                <a:latin typeface="RubFlama"/>
              </a:defRPr>
            </a:lvl5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pic>
        <p:nvPicPr>
          <p:cNvPr id="4" name="Inhaltsplatzhalter 5" descr="Label_RUB_WEISS-BLAU_s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0"/>
            <a:ext cx="936000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39350" y="116632"/>
            <a:ext cx="8610525" cy="792088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rgbClr val="8DAE10"/>
              </a:buClr>
              <a:buNone/>
              <a:defRPr sz="3200" b="1">
                <a:solidFill>
                  <a:srgbClr val="003561"/>
                </a:solidFill>
                <a:latin typeface="RubFlama"/>
              </a:defRPr>
            </a:lvl1pPr>
            <a:lvl2pPr>
              <a:defRPr>
                <a:latin typeface="RubFlama"/>
              </a:defRPr>
            </a:lvl2pPr>
            <a:lvl3pPr>
              <a:defRPr>
                <a:latin typeface="RubFlama"/>
              </a:defRPr>
            </a:lvl3pPr>
            <a:lvl4pPr>
              <a:defRPr>
                <a:latin typeface="RubFlama"/>
              </a:defRPr>
            </a:lvl4pPr>
            <a:lvl5pPr>
              <a:defRPr>
                <a:latin typeface="RubFlama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222EAD-E0BB-194A-9E0E-5846203F75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890" y="340194"/>
            <a:ext cx="1662615" cy="34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11376586" y="2"/>
            <a:ext cx="815415" cy="1052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77" tIns="41439" rIns="82877" bIns="41439" anchor="ctr"/>
          <a:lstStyle/>
          <a:p>
            <a:pPr algn="ctr" defTabSz="913611">
              <a:defRPr/>
            </a:pPr>
            <a:endParaRPr lang="de-DE" sz="2000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5" y="1052736"/>
            <a:ext cx="12191995" cy="5524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77" tIns="41439" rIns="82877" bIns="41439" anchor="ctr"/>
          <a:lstStyle/>
          <a:p>
            <a:pPr algn="ctr" defTabSz="913611">
              <a:defRPr/>
            </a:pPr>
            <a:endParaRPr lang="de-DE" sz="2000">
              <a:solidFill>
                <a:prstClr val="white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31371" y="1196975"/>
            <a:ext cx="11426196" cy="518477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  <a:latin typeface="RubFlama"/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  <a:latin typeface="RubFlama"/>
              </a:defRPr>
            </a:lvl2pPr>
            <a:lvl3pPr>
              <a:buClr>
                <a:schemeClr val="accent2"/>
              </a:buClr>
              <a:defRPr sz="2000">
                <a:solidFill>
                  <a:schemeClr val="tx1"/>
                </a:solidFill>
                <a:latin typeface="RubFlama"/>
              </a:defRPr>
            </a:lvl3pPr>
            <a:lvl4pPr>
              <a:buClr>
                <a:schemeClr val="accent2"/>
              </a:buClr>
              <a:defRPr sz="2000">
                <a:solidFill>
                  <a:schemeClr val="tx1"/>
                </a:solidFill>
                <a:latin typeface="RubFlama"/>
              </a:defRPr>
            </a:lvl4pPr>
            <a:lvl5pPr>
              <a:buClr>
                <a:schemeClr val="accent2"/>
              </a:buClr>
              <a:defRPr sz="2000">
                <a:solidFill>
                  <a:schemeClr val="tx1"/>
                </a:solidFill>
                <a:latin typeface="RubFlama"/>
              </a:defRPr>
            </a:lvl5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39350" y="116632"/>
            <a:ext cx="10273141" cy="792088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rgbClr val="8DAE10"/>
              </a:buClr>
              <a:buNone/>
              <a:defRPr sz="3200" b="1">
                <a:solidFill>
                  <a:srgbClr val="003561"/>
                </a:solidFill>
                <a:latin typeface="RubFlama"/>
              </a:defRPr>
            </a:lvl1pPr>
            <a:lvl2pPr>
              <a:defRPr>
                <a:latin typeface="RubFlama"/>
              </a:defRPr>
            </a:lvl2pPr>
            <a:lvl3pPr>
              <a:defRPr>
                <a:latin typeface="RubFlama"/>
              </a:defRPr>
            </a:lvl3pPr>
            <a:lvl4pPr>
              <a:defRPr>
                <a:latin typeface="RubFlama"/>
              </a:defRPr>
            </a:lvl4pPr>
            <a:lvl5pPr>
              <a:defRPr>
                <a:latin typeface="RubFlama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pic>
        <p:nvPicPr>
          <p:cNvPr id="7" name="Picture 2" descr="Bildergebnis fÃ¼r rub logo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48528" y="0"/>
            <a:ext cx="922990" cy="9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6">
            <a:extLst>
              <a:ext uri="{FF2B5EF4-FFF2-40B4-BE49-F238E27FC236}">
                <a16:creationId xmlns:a16="http://schemas.microsoft.com/office/drawing/2014/main" id="{87FB1EA4-E04E-43DF-A80F-49AE83D881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7323" t="-9202" r="-2804" b="-9202"/>
          <a:stretch/>
        </p:blipFill>
        <p:spPr>
          <a:xfrm>
            <a:off x="9925538" y="-3076"/>
            <a:ext cx="922990" cy="91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8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5" y="1"/>
            <a:ext cx="11436017" cy="657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86" tIns="41443" rIns="82886" bIns="41443" anchor="ctr"/>
          <a:lstStyle/>
          <a:p>
            <a:pPr algn="ctr" defTabSz="913724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3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39350" y="116632"/>
            <a:ext cx="10273141" cy="792088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rgbClr val="8DAE10"/>
              </a:buClr>
              <a:buNone/>
              <a:defRPr sz="3200" b="1">
                <a:solidFill>
                  <a:srgbClr val="003561"/>
                </a:solidFill>
                <a:latin typeface="RubFlama"/>
              </a:defRPr>
            </a:lvl1pPr>
            <a:lvl2pPr>
              <a:defRPr>
                <a:latin typeface="RubFlama"/>
              </a:defRPr>
            </a:lvl2pPr>
            <a:lvl3pPr>
              <a:defRPr>
                <a:latin typeface="RubFlama"/>
              </a:defRPr>
            </a:lvl3pPr>
            <a:lvl4pPr>
              <a:defRPr>
                <a:latin typeface="RubFlama"/>
              </a:defRPr>
            </a:lvl4pPr>
            <a:lvl5pPr>
              <a:defRPr>
                <a:latin typeface="RubFlama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31372" y="1196975"/>
            <a:ext cx="10849205" cy="518477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  <a:latin typeface="RubFlama"/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  <a:latin typeface="RubFlama"/>
              </a:defRPr>
            </a:lvl2pPr>
            <a:lvl3pPr>
              <a:buClr>
                <a:schemeClr val="accent2"/>
              </a:buClr>
              <a:defRPr sz="2000">
                <a:solidFill>
                  <a:schemeClr val="tx1"/>
                </a:solidFill>
                <a:latin typeface="RubFlama"/>
              </a:defRPr>
            </a:lvl3pPr>
            <a:lvl4pPr>
              <a:buClr>
                <a:schemeClr val="accent2"/>
              </a:buClr>
              <a:defRPr sz="2000">
                <a:solidFill>
                  <a:schemeClr val="tx1"/>
                </a:solidFill>
                <a:latin typeface="RubFlama"/>
              </a:defRPr>
            </a:lvl4pPr>
            <a:lvl5pPr>
              <a:buClr>
                <a:schemeClr val="accent2"/>
              </a:buClr>
              <a:defRPr sz="2000">
                <a:solidFill>
                  <a:schemeClr val="tx1"/>
                </a:solidFill>
                <a:latin typeface="RubFlama"/>
              </a:defRPr>
            </a:lvl5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pic>
        <p:nvPicPr>
          <p:cNvPr id="6" name="Picture 2" descr="Bildergebnis fÃ¼r rub logo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48528" y="0"/>
            <a:ext cx="922990" cy="9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FE22B7C-1044-44A8-AF01-8420B87EA3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7323" t="-9202" r="-2804" b="-9202"/>
          <a:stretch/>
        </p:blipFill>
        <p:spPr>
          <a:xfrm>
            <a:off x="9925538" y="-10468"/>
            <a:ext cx="922990" cy="91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5" y="0"/>
            <a:ext cx="12191995" cy="657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77" tIns="41439" rIns="82877" bIns="41439" anchor="ctr"/>
          <a:lstStyle/>
          <a:p>
            <a:pPr algn="ctr" defTabSz="913611">
              <a:defRPr/>
            </a:pPr>
            <a:endParaRPr lang="de-DE" sz="2000">
              <a:solidFill>
                <a:prstClr val="white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39350" y="116632"/>
            <a:ext cx="10273141" cy="792088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rgbClr val="8DAE10"/>
              </a:buClr>
              <a:buNone/>
              <a:defRPr sz="3200" b="1">
                <a:solidFill>
                  <a:srgbClr val="003561"/>
                </a:solidFill>
                <a:latin typeface="RubFlama"/>
              </a:defRPr>
            </a:lvl1pPr>
            <a:lvl2pPr>
              <a:defRPr>
                <a:latin typeface="RubFlama"/>
              </a:defRPr>
            </a:lvl2pPr>
            <a:lvl3pPr>
              <a:defRPr>
                <a:latin typeface="RubFlama"/>
              </a:defRPr>
            </a:lvl3pPr>
            <a:lvl4pPr>
              <a:defRPr>
                <a:latin typeface="RubFlama"/>
              </a:defRPr>
            </a:lvl4pPr>
            <a:lvl5pPr>
              <a:defRPr>
                <a:latin typeface="RubFlama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31371" y="1196975"/>
            <a:ext cx="11426196" cy="518477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  <a:latin typeface="RubFlama"/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  <a:latin typeface="RubFlama"/>
              </a:defRPr>
            </a:lvl2pPr>
            <a:lvl3pPr>
              <a:buClr>
                <a:schemeClr val="accent2"/>
              </a:buClr>
              <a:defRPr sz="2000">
                <a:solidFill>
                  <a:schemeClr val="tx1"/>
                </a:solidFill>
                <a:latin typeface="RubFlama"/>
              </a:defRPr>
            </a:lvl3pPr>
            <a:lvl4pPr>
              <a:buClr>
                <a:schemeClr val="accent2"/>
              </a:buClr>
              <a:defRPr sz="2000">
                <a:solidFill>
                  <a:schemeClr val="tx1"/>
                </a:solidFill>
                <a:latin typeface="RubFlama"/>
              </a:defRPr>
            </a:lvl4pPr>
            <a:lvl5pPr>
              <a:buClr>
                <a:schemeClr val="accent2"/>
              </a:buClr>
              <a:defRPr sz="2000">
                <a:solidFill>
                  <a:schemeClr val="tx1"/>
                </a:solidFill>
                <a:latin typeface="RubFlama"/>
              </a:defRPr>
            </a:lvl5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pic>
        <p:nvPicPr>
          <p:cNvPr id="9" name="Picture 2" descr="Bildergebnis fÃ¼r rub logo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48528" y="0"/>
            <a:ext cx="922990" cy="9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22F9F06-2EFC-4B28-BE42-4686D2BB30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7323" t="-9202" r="-2804" b="-9202"/>
          <a:stretch/>
        </p:blipFill>
        <p:spPr>
          <a:xfrm>
            <a:off x="9925538" y="-10468"/>
            <a:ext cx="922990" cy="91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3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BA6E1C-B147-C948-8DE4-DFB66302B3B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7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0"/>
          <p:cNvSpPr txBox="1">
            <a:spLocks noChangeArrowheads="1"/>
          </p:cNvSpPr>
          <p:nvPr userDrawn="1"/>
        </p:nvSpPr>
        <p:spPr>
          <a:xfrm>
            <a:off x="383118" y="4076353"/>
            <a:ext cx="11425767" cy="194493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</p:spPr>
        <p:txBody>
          <a:bodyPr anchor="ctr"/>
          <a:lstStyle>
            <a:lvl1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900" b="1" dirty="0"/>
              <a:t>Thank You For Your Attention!</a:t>
            </a:r>
            <a:br>
              <a:rPr lang="en-US" sz="4900" b="1" dirty="0"/>
            </a:br>
            <a:r>
              <a:rPr lang="en-US" sz="4900" b="1" dirty="0"/>
              <a:t>Any Questions?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1" b="18014"/>
          <a:stretch/>
        </p:blipFill>
        <p:spPr>
          <a:xfrm>
            <a:off x="0" y="4114"/>
            <a:ext cx="10920536" cy="3699793"/>
          </a:xfrm>
          <a:prstGeom prst="rect">
            <a:avLst/>
          </a:prstGeom>
          <a:effectLst/>
        </p:spPr>
      </p:pic>
      <p:pic>
        <p:nvPicPr>
          <p:cNvPr id="11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498" y="6081230"/>
            <a:ext cx="1639646" cy="495513"/>
          </a:xfrm>
          <a:prstGeom prst="rect">
            <a:avLst/>
          </a:prstGeom>
        </p:spPr>
      </p:pic>
      <p:pic>
        <p:nvPicPr>
          <p:cNvPr id="12" name="Picture 2" descr="Bildergebnis fÃ¼r rub logo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69554" y="0"/>
            <a:ext cx="1701964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8">
            <a:extLst>
              <a:ext uri="{FF2B5EF4-FFF2-40B4-BE49-F238E27FC236}">
                <a16:creationId xmlns:a16="http://schemas.microsoft.com/office/drawing/2014/main" id="{9F0E9F06-1AE4-4962-8954-977A981295A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69554" y="1703008"/>
            <a:ext cx="1701964" cy="169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83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339" userDrawn="1">
          <p15:clr>
            <a:srgbClr val="FBAE40"/>
          </p15:clr>
        </p15:guide>
        <p15:guide id="4" orient="horz" pos="347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74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04" r:id="rId2"/>
    <p:sldLayoutId id="2147483698" r:id="rId3"/>
    <p:sldLayoutId id="214748370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rgbClr val="0035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11568609" y="6650516"/>
            <a:ext cx="44352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3837"/>
            <a:fld id="{9CF035EB-F284-40BB-A304-AA520D83863F}" type="slidenum">
              <a:rPr lang="de-DE" sz="105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pPr algn="r" defTabSz="913837"/>
              <a:t>‹#›</a:t>
            </a:fld>
            <a:endParaRPr lang="de-DE" sz="900" dirty="0">
              <a:solidFill>
                <a:srgbClr val="0035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137200" y="6651592"/>
            <a:ext cx="1167912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noProof="0" dirty="0" err="1">
                <a:solidFill>
                  <a:srgbClr val="003560"/>
                </a:solidFill>
                <a:latin typeface="RubFlama" pitchFamily="2" charset="0"/>
                <a:cs typeface="Arial" pitchFamily="34" charset="0"/>
              </a:rPr>
              <a:t>Starbleed</a:t>
            </a:r>
            <a:r>
              <a:rPr lang="en-US" sz="1100" b="1" noProof="0" dirty="0">
                <a:solidFill>
                  <a:srgbClr val="003560"/>
                </a:solidFill>
                <a:latin typeface="RubFlama" pitchFamily="2" charset="0"/>
                <a:cs typeface="Arial" pitchFamily="34" charset="0"/>
              </a:rPr>
              <a:t> – A Full Break of the Bitstream Encryption of Xilinx 7-Series FPGAs </a:t>
            </a:r>
            <a:r>
              <a:rPr lang="en-US" sz="1100" noProof="0" dirty="0">
                <a:solidFill>
                  <a:srgbClr val="003560"/>
                </a:solidFill>
                <a:latin typeface="RubFlama" pitchFamily="2" charset="0"/>
                <a:cs typeface="Arial" pitchFamily="34" charset="0"/>
              </a:rPr>
              <a:t>| Hardwear.io | 30 April</a:t>
            </a:r>
            <a:r>
              <a:rPr lang="de-DE" sz="1100" noProof="0" dirty="0">
                <a:solidFill>
                  <a:srgbClr val="003560"/>
                </a:solidFill>
                <a:latin typeface="RubFlama" pitchFamily="2" charset="0"/>
                <a:cs typeface="Arial" pitchFamily="34" charset="0"/>
              </a:rPr>
              <a:t> 2020</a:t>
            </a:r>
            <a:endParaRPr lang="en-US" sz="1100" noProof="0" dirty="0">
              <a:solidFill>
                <a:srgbClr val="003560"/>
              </a:solidFill>
              <a:latin typeface="RubFlama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26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5" r:id="rId2"/>
    <p:sldLayoutId id="2147483686" r:id="rId3"/>
    <p:sldLayoutId id="2147483701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ctr" defTabSz="91231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31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31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31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31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14425" algn="ctr" defTabSz="91231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828851" algn="ctr" defTabSz="91231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243275" algn="ctr" defTabSz="91231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657699" algn="ctr" defTabSz="91231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477" indent="-342477" algn="l" defTabSz="91231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073" indent="-284918" algn="l" defTabSz="91231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08" indent="-227358" algn="l" defTabSz="91231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03" indent="-227358" algn="l" defTabSz="91231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57" indent="-227358" algn="l" defTabSz="91231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41" indent="-228432" algn="l" defTabSz="9137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04" indent="-228432" algn="l" defTabSz="9137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66" indent="-228432" algn="l" defTabSz="9137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330" indent="-228432" algn="l" defTabSz="9137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1" algn="l" defTabSz="913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24" algn="l" defTabSz="913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86" algn="l" defTabSz="913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50" algn="l" defTabSz="913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10" algn="l" defTabSz="913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73" algn="l" defTabSz="913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36" algn="l" defTabSz="913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98" algn="l" defTabSz="913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38308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92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2" r:id="rId2"/>
    <p:sldLayoutId id="2147483705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rgbClr val="0035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@publicpowerorg?utm_source=unsplash&amp;utm_medium=referral&amp;utm_content=creditCopyText" TargetMode="External"/><Relationship Id="rId13" Type="http://schemas.openxmlformats.org/officeDocument/2006/relationships/image" Target="../media/image19.svg"/><Relationship Id="rId3" Type="http://schemas.openxmlformats.org/officeDocument/2006/relationships/hyperlink" Target="https://unsplash.com/@impatrickt?utm_source=unsplash&amp;utm_medium=referral&amp;utm_content=creditCopyText" TargetMode="External"/><Relationship Id="rId7" Type="http://schemas.openxmlformats.org/officeDocument/2006/relationships/image" Target="../media/image14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unsplash.com/@haru1?utm_source=unsplash&amp;utm_medium=referral&amp;utm_content=creditCopyText" TargetMode="External"/><Relationship Id="rId11" Type="http://schemas.openxmlformats.org/officeDocument/2006/relationships/image" Target="../media/image16.jpeg"/><Relationship Id="rId5" Type="http://schemas.openxmlformats.org/officeDocument/2006/relationships/image" Target="../media/image13.jpeg"/><Relationship Id="rId10" Type="http://schemas.openxmlformats.org/officeDocument/2006/relationships/hyperlink" Target="https://unsplash.com/@giggiulena?utm_source=unsplash&amp;utm_medium=referral&amp;utm_content=creditCopyText" TargetMode="External"/><Relationship Id="rId4" Type="http://schemas.openxmlformats.org/officeDocument/2006/relationships/hyperlink" Target="https://unsplash.com/?utm_source=unsplash&amp;utm_medium=referral&amp;utm_content=creditCopyText" TargetMode="External"/><Relationship Id="rId9" Type="http://schemas.openxmlformats.org/officeDocument/2006/relationships/image" Target="../media/image15.jpeg"/><Relationship Id="rId1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dit.com/user/iguetesilva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@publicpowerorg?utm_source=unsplash&amp;utm_medium=referral&amp;utm_content=creditCopyText" TargetMode="External"/><Relationship Id="rId13" Type="http://schemas.openxmlformats.org/officeDocument/2006/relationships/image" Target="../media/image19.svg"/><Relationship Id="rId3" Type="http://schemas.openxmlformats.org/officeDocument/2006/relationships/hyperlink" Target="https://unsplash.com/@impatrickt?utm_source=unsplash&amp;utm_medium=referral&amp;utm_content=creditCopyText" TargetMode="External"/><Relationship Id="rId7" Type="http://schemas.openxmlformats.org/officeDocument/2006/relationships/image" Target="../media/image14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unsplash.com/@haru1?utm_source=unsplash&amp;utm_medium=referral&amp;utm_content=creditCopyText" TargetMode="External"/><Relationship Id="rId11" Type="http://schemas.openxmlformats.org/officeDocument/2006/relationships/image" Target="../media/image16.jpeg"/><Relationship Id="rId5" Type="http://schemas.openxmlformats.org/officeDocument/2006/relationships/image" Target="../media/image13.jpeg"/><Relationship Id="rId10" Type="http://schemas.openxmlformats.org/officeDocument/2006/relationships/hyperlink" Target="https://unsplash.com/@giggiulena?utm_source=unsplash&amp;utm_medium=referral&amp;utm_content=creditCopyText" TargetMode="External"/><Relationship Id="rId4" Type="http://schemas.openxmlformats.org/officeDocument/2006/relationships/hyperlink" Target="https://unsplash.com/?utm_source=unsplash&amp;utm_medium=referral&amp;utm_content=creditCopyText" TargetMode="External"/><Relationship Id="rId9" Type="http://schemas.openxmlformats.org/officeDocument/2006/relationships/image" Target="../media/image15.jpeg"/><Relationship Id="rId14" Type="http://schemas.openxmlformats.org/officeDocument/2006/relationships/image" Target="../media/image3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png"/><Relationship Id="rId7" Type="http://schemas.openxmlformats.org/officeDocument/2006/relationships/hyperlink" Target="https://unsplash.com/?utm_source=unsplash&amp;utm_medium=referral&amp;utm_content=creditCopyTex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unsplash.com/@publicpowerorg?utm_source=unsplash&amp;utm_medium=referral&amp;utm_content=creditCopyText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32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0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@haru1?utm_source=unsplash&amp;utm_medium=referral&amp;utm_content=creditCopyText" TargetMode="External"/><Relationship Id="rId13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12" Type="http://schemas.openxmlformats.org/officeDocument/2006/relationships/hyperlink" Target="https://unsplash.com/@giggiulena?utm_source=unsplash&amp;utm_medium=referral&amp;utm_content=creditCopyTex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unsplash.com/?utm_source=unsplash&amp;utm_medium=referral&amp;utm_content=creditCopyText" TargetMode="External"/><Relationship Id="rId11" Type="http://schemas.openxmlformats.org/officeDocument/2006/relationships/image" Target="../media/image15.jpeg"/><Relationship Id="rId5" Type="http://schemas.openxmlformats.org/officeDocument/2006/relationships/hyperlink" Target="https://unsplash.com/@impatrickt?utm_source=unsplash&amp;utm_medium=referral&amp;utm_content=creditCopyText" TargetMode="External"/><Relationship Id="rId10" Type="http://schemas.openxmlformats.org/officeDocument/2006/relationships/hyperlink" Target="https://unsplash.com/@publicpowerorg?utm_source=unsplash&amp;utm_medium=referral&amp;utm_content=creditCopyText" TargetMode="External"/><Relationship Id="rId4" Type="http://schemas.openxmlformats.org/officeDocument/2006/relationships/image" Target="../media/image12.jpeg"/><Relationship Id="rId9" Type="http://schemas.openxmlformats.org/officeDocument/2006/relationships/image" Target="../media/image14.jpeg"/><Relationship Id="rId1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@haru1?utm_source=unsplash&amp;utm_medium=referral&amp;utm_content=creditCopyText" TargetMode="External"/><Relationship Id="rId13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12" Type="http://schemas.openxmlformats.org/officeDocument/2006/relationships/hyperlink" Target="https://unsplash.com/@giggiulena?utm_source=unsplash&amp;utm_medium=referral&amp;utm_content=creditCopyText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unsplash.com/?utm_source=unsplash&amp;utm_medium=referral&amp;utm_content=creditCopyText" TargetMode="External"/><Relationship Id="rId11" Type="http://schemas.openxmlformats.org/officeDocument/2006/relationships/image" Target="../media/image15.jpeg"/><Relationship Id="rId5" Type="http://schemas.openxmlformats.org/officeDocument/2006/relationships/hyperlink" Target="https://unsplash.com/@impatrickt?utm_source=unsplash&amp;utm_medium=referral&amp;utm_content=creditCopyText" TargetMode="External"/><Relationship Id="rId15" Type="http://schemas.openxmlformats.org/officeDocument/2006/relationships/image" Target="../media/image19.svg"/><Relationship Id="rId10" Type="http://schemas.openxmlformats.org/officeDocument/2006/relationships/hyperlink" Target="https://unsplash.com/@publicpowerorg?utm_source=unsplash&amp;utm_medium=referral&amp;utm_content=creditCopyText" TargetMode="External"/><Relationship Id="rId4" Type="http://schemas.openxmlformats.org/officeDocument/2006/relationships/image" Target="../media/image12.jpeg"/><Relationship Id="rId9" Type="http://schemas.openxmlformats.org/officeDocument/2006/relationships/image" Target="../media/image14.jpe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2.jpeg"/><Relationship Id="rId9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svg"/><Relationship Id="rId11" Type="http://schemas.openxmlformats.org/officeDocument/2006/relationships/image" Target="../media/image27.sv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12.jpeg"/><Relationship Id="rId9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noProof="0"/>
              <a:t>Starbleed</a:t>
            </a:r>
            <a:br>
              <a:rPr lang="en-US" sz="3200" noProof="0"/>
            </a:br>
            <a:r>
              <a:rPr lang="en-US" sz="2800" noProof="0">
                <a:solidFill>
                  <a:srgbClr val="90AE10"/>
                </a:solidFill>
              </a:rPr>
              <a:t>A Full Break of the Bitstream Encryption of Xilinx 7-Series FPGAs</a:t>
            </a:r>
            <a:endParaRPr lang="en-US" sz="3200" noProof="0">
              <a:solidFill>
                <a:srgbClr val="90AE10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b="1" noProof="0"/>
              <a:t>Maik Ender, </a:t>
            </a:r>
            <a:r>
              <a:rPr lang="en-US" sz="1800" noProof="0"/>
              <a:t>Amir Moradi, Christof Paar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800" noProof="0"/>
              <a:t>Hardwear.io</a:t>
            </a:r>
          </a:p>
        </p:txBody>
      </p:sp>
    </p:spTree>
    <p:extLst>
      <p:ext uri="{BB962C8B-B14F-4D97-AF65-F5344CB8AC3E}">
        <p14:creationId xmlns:p14="http://schemas.microsoft.com/office/powerpoint/2010/main" val="2904552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2698CE9-2E4E-4118-B7A7-8D06BB11E3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0"/>
              <a:t>Bitstream Program</a:t>
            </a:r>
          </a:p>
        </p:txBody>
      </p:sp>
      <p:pic>
        <p:nvPicPr>
          <p:cNvPr id="12" name="Grafik 13">
            <a:extLst>
              <a:ext uri="{FF2B5EF4-FFF2-40B4-BE49-F238E27FC236}">
                <a16:creationId xmlns:a16="http://schemas.microsoft.com/office/drawing/2014/main" id="{60F3BFD4-A524-42BF-8658-56D225314B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4" r="10062"/>
          <a:stretch/>
        </p:blipFill>
        <p:spPr>
          <a:xfrm>
            <a:off x="9738629" y="2626233"/>
            <a:ext cx="1791430" cy="1728347"/>
          </a:xfrm>
          <a:prstGeom prst="rect">
            <a:avLst/>
          </a:prstGeom>
        </p:spPr>
      </p:pic>
      <p:sp>
        <p:nvSpPr>
          <p:cNvPr id="22" name="Textfeld 71">
            <a:extLst>
              <a:ext uri="{FF2B5EF4-FFF2-40B4-BE49-F238E27FC236}">
                <a16:creationId xmlns:a16="http://schemas.microsoft.com/office/drawing/2014/main" id="{A009405D-5D73-4E00-88AA-C52008DA24C0}"/>
              </a:ext>
            </a:extLst>
          </p:cNvPr>
          <p:cNvSpPr txBox="1"/>
          <p:nvPr/>
        </p:nvSpPr>
        <p:spPr>
          <a:xfrm>
            <a:off x="7308156" y="2761428"/>
            <a:ext cx="175547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FDRO</a:t>
            </a:r>
          </a:p>
        </p:txBody>
      </p:sp>
      <p:sp>
        <p:nvSpPr>
          <p:cNvPr id="23" name="Textfeld 71">
            <a:extLst>
              <a:ext uri="{FF2B5EF4-FFF2-40B4-BE49-F238E27FC236}">
                <a16:creationId xmlns:a16="http://schemas.microsoft.com/office/drawing/2014/main" id="{24549A1D-EF64-4BAC-BA6E-6C163675E6E1}"/>
              </a:ext>
            </a:extLst>
          </p:cNvPr>
          <p:cNvSpPr txBox="1"/>
          <p:nvPr/>
        </p:nvSpPr>
        <p:spPr>
          <a:xfrm>
            <a:off x="7307684" y="4608760"/>
            <a:ext cx="175499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…</a:t>
            </a:r>
          </a:p>
        </p:txBody>
      </p:sp>
      <p:sp>
        <p:nvSpPr>
          <p:cNvPr id="24" name="Textfeld 71">
            <a:extLst>
              <a:ext uri="{FF2B5EF4-FFF2-40B4-BE49-F238E27FC236}">
                <a16:creationId xmlns:a16="http://schemas.microsoft.com/office/drawing/2014/main" id="{810CD367-308F-4076-9F5A-FFBC6EACA3A5}"/>
              </a:ext>
            </a:extLst>
          </p:cNvPr>
          <p:cNvSpPr txBox="1"/>
          <p:nvPr/>
        </p:nvSpPr>
        <p:spPr>
          <a:xfrm>
            <a:off x="7308629" y="3223765"/>
            <a:ext cx="1755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Status</a:t>
            </a:r>
          </a:p>
        </p:txBody>
      </p:sp>
      <p:sp>
        <p:nvSpPr>
          <p:cNvPr id="25" name="Textfeld 71">
            <a:extLst>
              <a:ext uri="{FF2B5EF4-FFF2-40B4-BE49-F238E27FC236}">
                <a16:creationId xmlns:a16="http://schemas.microsoft.com/office/drawing/2014/main" id="{D30FA440-C48C-444B-88EB-083B663F9594}"/>
              </a:ext>
            </a:extLst>
          </p:cNvPr>
          <p:cNvSpPr txBox="1"/>
          <p:nvPr/>
        </p:nvSpPr>
        <p:spPr>
          <a:xfrm>
            <a:off x="7308630" y="3685430"/>
            <a:ext cx="175499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Control 0</a:t>
            </a:r>
          </a:p>
        </p:txBody>
      </p:sp>
      <p:sp>
        <p:nvSpPr>
          <p:cNvPr id="26" name="Textfeld 71">
            <a:extLst>
              <a:ext uri="{FF2B5EF4-FFF2-40B4-BE49-F238E27FC236}">
                <a16:creationId xmlns:a16="http://schemas.microsoft.com/office/drawing/2014/main" id="{96DBA046-F5C8-4AA9-A0CE-280031C9F13A}"/>
              </a:ext>
            </a:extLst>
          </p:cNvPr>
          <p:cNvSpPr txBox="1"/>
          <p:nvPr/>
        </p:nvSpPr>
        <p:spPr>
          <a:xfrm>
            <a:off x="7308157" y="4147095"/>
            <a:ext cx="175499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WBSTAR</a:t>
            </a:r>
          </a:p>
        </p:txBody>
      </p:sp>
      <p:sp>
        <p:nvSpPr>
          <p:cNvPr id="27" name="Textfeld 71">
            <a:extLst>
              <a:ext uri="{FF2B5EF4-FFF2-40B4-BE49-F238E27FC236}">
                <a16:creationId xmlns:a16="http://schemas.microsoft.com/office/drawing/2014/main" id="{B2D43D5D-7BAE-4B6E-8786-5047051EE0BE}"/>
              </a:ext>
            </a:extLst>
          </p:cNvPr>
          <p:cNvSpPr txBox="1"/>
          <p:nvPr/>
        </p:nvSpPr>
        <p:spPr>
          <a:xfrm>
            <a:off x="7308156" y="2299091"/>
            <a:ext cx="175547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FDRI</a:t>
            </a:r>
          </a:p>
        </p:txBody>
      </p:sp>
      <p:cxnSp>
        <p:nvCxnSpPr>
          <p:cNvPr id="35" name="Gerade Verbindung mit Pfeil 14">
            <a:extLst>
              <a:ext uri="{FF2B5EF4-FFF2-40B4-BE49-F238E27FC236}">
                <a16:creationId xmlns:a16="http://schemas.microsoft.com/office/drawing/2014/main" id="{161A1E68-5651-4FB5-B836-692ED87FAE11}"/>
              </a:ext>
            </a:extLst>
          </p:cNvPr>
          <p:cNvCxnSpPr>
            <a:cxnSpLocks/>
          </p:cNvCxnSpPr>
          <p:nvPr/>
        </p:nvCxnSpPr>
        <p:spPr>
          <a:xfrm>
            <a:off x="9062683" y="2554598"/>
            <a:ext cx="67594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71">
            <a:extLst>
              <a:ext uri="{FF2B5EF4-FFF2-40B4-BE49-F238E27FC236}">
                <a16:creationId xmlns:a16="http://schemas.microsoft.com/office/drawing/2014/main" id="{9A8A0DD0-FC97-49C5-AAE4-A4DB15EE3C6E}"/>
              </a:ext>
            </a:extLst>
          </p:cNvPr>
          <p:cNvSpPr txBox="1"/>
          <p:nvPr/>
        </p:nvSpPr>
        <p:spPr>
          <a:xfrm>
            <a:off x="9738628" y="2292791"/>
            <a:ext cx="179143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Fabric</a:t>
            </a:r>
          </a:p>
        </p:txBody>
      </p:sp>
      <p:cxnSp>
        <p:nvCxnSpPr>
          <p:cNvPr id="38" name="Gerade Verbindung mit Pfeil 14">
            <a:extLst>
              <a:ext uri="{FF2B5EF4-FFF2-40B4-BE49-F238E27FC236}">
                <a16:creationId xmlns:a16="http://schemas.microsoft.com/office/drawing/2014/main" id="{8FBBB91F-ED46-41B3-98B9-65555DC8586B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6365910" y="2523623"/>
            <a:ext cx="942246" cy="63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14">
            <a:extLst>
              <a:ext uri="{FF2B5EF4-FFF2-40B4-BE49-F238E27FC236}">
                <a16:creationId xmlns:a16="http://schemas.microsoft.com/office/drawing/2014/main" id="{2643268B-7144-4415-A377-239CA81195F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6365910" y="2992260"/>
            <a:ext cx="942246" cy="1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14">
            <a:extLst>
              <a:ext uri="{FF2B5EF4-FFF2-40B4-BE49-F238E27FC236}">
                <a16:creationId xmlns:a16="http://schemas.microsoft.com/office/drawing/2014/main" id="{64B0402F-969B-4E39-823A-1E77B5C8FFD5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6365910" y="3454598"/>
            <a:ext cx="94271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14">
            <a:extLst>
              <a:ext uri="{FF2B5EF4-FFF2-40B4-BE49-F238E27FC236}">
                <a16:creationId xmlns:a16="http://schemas.microsoft.com/office/drawing/2014/main" id="{3400FF98-8DAE-442B-AAA9-66D712FDD126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6366000" y="3916262"/>
            <a:ext cx="942630" cy="1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14">
            <a:extLst>
              <a:ext uri="{FF2B5EF4-FFF2-40B4-BE49-F238E27FC236}">
                <a16:creationId xmlns:a16="http://schemas.microsoft.com/office/drawing/2014/main" id="{27ECFD32-CC1C-497E-9F05-9BF4029996A0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6366000" y="4377928"/>
            <a:ext cx="942157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14">
            <a:extLst>
              <a:ext uri="{FF2B5EF4-FFF2-40B4-BE49-F238E27FC236}">
                <a16:creationId xmlns:a16="http://schemas.microsoft.com/office/drawing/2014/main" id="{74BD4BB5-90DC-468E-9B85-04307B6E93B4}"/>
              </a:ext>
            </a:extLst>
          </p:cNvPr>
          <p:cNvCxnSpPr>
            <a:cxnSpLocks/>
          </p:cNvCxnSpPr>
          <p:nvPr/>
        </p:nvCxnSpPr>
        <p:spPr>
          <a:xfrm>
            <a:off x="6366000" y="4849598"/>
            <a:ext cx="942156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feld 71">
            <a:extLst>
              <a:ext uri="{FF2B5EF4-FFF2-40B4-BE49-F238E27FC236}">
                <a16:creationId xmlns:a16="http://schemas.microsoft.com/office/drawing/2014/main" id="{80A119E8-4E95-4463-ADA9-3FE5A6D73953}"/>
              </a:ext>
            </a:extLst>
          </p:cNvPr>
          <p:cNvSpPr txBox="1"/>
          <p:nvPr/>
        </p:nvSpPr>
        <p:spPr>
          <a:xfrm rot="16200000">
            <a:off x="4732182" y="3454597"/>
            <a:ext cx="277763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Configuration Engine</a:t>
            </a:r>
          </a:p>
        </p:txBody>
      </p:sp>
      <p:cxnSp>
        <p:nvCxnSpPr>
          <p:cNvPr id="87" name="Gerade Verbindung mit Pfeil 14">
            <a:extLst>
              <a:ext uri="{FF2B5EF4-FFF2-40B4-BE49-F238E27FC236}">
                <a16:creationId xmlns:a16="http://schemas.microsoft.com/office/drawing/2014/main" id="{5120C732-4994-4724-A3AB-CA2FD9B9AAD2}"/>
              </a:ext>
            </a:extLst>
          </p:cNvPr>
          <p:cNvCxnSpPr>
            <a:cxnSpLocks/>
          </p:cNvCxnSpPr>
          <p:nvPr/>
        </p:nvCxnSpPr>
        <p:spPr>
          <a:xfrm flipH="1">
            <a:off x="2503370" y="4464000"/>
            <a:ext cx="338679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mit Pfeil 14">
            <a:extLst>
              <a:ext uri="{FF2B5EF4-FFF2-40B4-BE49-F238E27FC236}">
                <a16:creationId xmlns:a16="http://schemas.microsoft.com/office/drawing/2014/main" id="{810BFC5F-0BC7-407F-A7BC-A87CC3D11846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9063629" y="2992261"/>
            <a:ext cx="674999" cy="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014DABB1-850A-4856-AA2E-2582DE3C399D}"/>
              </a:ext>
            </a:extLst>
          </p:cNvPr>
          <p:cNvSpPr/>
          <p:nvPr/>
        </p:nvSpPr>
        <p:spPr>
          <a:xfrm>
            <a:off x="7123792" y="1613298"/>
            <a:ext cx="1934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Configuration Registers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091DAD7-D6AD-42C8-B433-5B3E35656AD9}"/>
              </a:ext>
            </a:extLst>
          </p:cNvPr>
          <p:cNvSpPr/>
          <p:nvPr/>
        </p:nvSpPr>
        <p:spPr>
          <a:xfrm>
            <a:off x="1232757" y="1954789"/>
            <a:ext cx="109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Bitstream</a:t>
            </a:r>
          </a:p>
        </p:txBody>
      </p:sp>
      <p:cxnSp>
        <p:nvCxnSpPr>
          <p:cNvPr id="32" name="Gerade Verbindung mit Pfeil 14">
            <a:extLst>
              <a:ext uri="{FF2B5EF4-FFF2-40B4-BE49-F238E27FC236}">
                <a16:creationId xmlns:a16="http://schemas.microsoft.com/office/drawing/2014/main" id="{0958C64D-EADA-4E1C-9348-56EC68379F14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2143098" y="3209394"/>
            <a:ext cx="98762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rapezoid 32">
            <a:extLst>
              <a:ext uri="{FF2B5EF4-FFF2-40B4-BE49-F238E27FC236}">
                <a16:creationId xmlns:a16="http://schemas.microsoft.com/office/drawing/2014/main" id="{2486F5E7-0A06-441D-B23C-DA64EFB16A81}"/>
              </a:ext>
            </a:extLst>
          </p:cNvPr>
          <p:cNvSpPr/>
          <p:nvPr/>
        </p:nvSpPr>
        <p:spPr>
          <a:xfrm rot="16200000">
            <a:off x="2686069" y="3074439"/>
            <a:ext cx="1159211" cy="269910"/>
          </a:xfrm>
          <a:prstGeom prst="trapezoi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Dec?</a:t>
            </a:r>
          </a:p>
        </p:txBody>
      </p:sp>
      <p:sp>
        <p:nvSpPr>
          <p:cNvPr id="34" name="Trapezoid 33">
            <a:extLst>
              <a:ext uri="{FF2B5EF4-FFF2-40B4-BE49-F238E27FC236}">
                <a16:creationId xmlns:a16="http://schemas.microsoft.com/office/drawing/2014/main" id="{7897640A-AA38-4FC6-8B5C-EA4A08F037E3}"/>
              </a:ext>
            </a:extLst>
          </p:cNvPr>
          <p:cNvSpPr/>
          <p:nvPr/>
        </p:nvSpPr>
        <p:spPr>
          <a:xfrm rot="5400000">
            <a:off x="4660929" y="3074439"/>
            <a:ext cx="1159211" cy="269910"/>
          </a:xfrm>
          <a:prstGeom prst="trapezoi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36" name="Gerade Verbindung mit Pfeil 14">
            <a:extLst>
              <a:ext uri="{FF2B5EF4-FFF2-40B4-BE49-F238E27FC236}">
                <a16:creationId xmlns:a16="http://schemas.microsoft.com/office/drawing/2014/main" id="{08F7AA9E-CCD2-4084-8964-3C6C83CD8278}"/>
              </a:ext>
            </a:extLst>
          </p:cNvPr>
          <p:cNvCxnSpPr>
            <a:cxnSpLocks/>
            <a:stCxn id="34" idx="0"/>
          </p:cNvCxnSpPr>
          <p:nvPr/>
        </p:nvCxnSpPr>
        <p:spPr>
          <a:xfrm>
            <a:off x="5375490" y="3209395"/>
            <a:ext cx="51467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14">
            <a:extLst>
              <a:ext uri="{FF2B5EF4-FFF2-40B4-BE49-F238E27FC236}">
                <a16:creationId xmlns:a16="http://schemas.microsoft.com/office/drawing/2014/main" id="{1DC3D34E-127C-4499-964E-0F99D003EFCD}"/>
              </a:ext>
            </a:extLst>
          </p:cNvPr>
          <p:cNvCxnSpPr>
            <a:cxnSpLocks/>
          </p:cNvCxnSpPr>
          <p:nvPr/>
        </p:nvCxnSpPr>
        <p:spPr>
          <a:xfrm>
            <a:off x="3400630" y="2935074"/>
            <a:ext cx="170494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14">
            <a:extLst>
              <a:ext uri="{FF2B5EF4-FFF2-40B4-BE49-F238E27FC236}">
                <a16:creationId xmlns:a16="http://schemas.microsoft.com/office/drawing/2014/main" id="{857A71B8-82F7-430F-8144-C97E25FCF1EA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3400630" y="3513167"/>
            <a:ext cx="452568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71">
            <a:extLst>
              <a:ext uri="{FF2B5EF4-FFF2-40B4-BE49-F238E27FC236}">
                <a16:creationId xmlns:a16="http://schemas.microsoft.com/office/drawing/2014/main" id="{51B8A613-26C2-4D1C-9180-4ABCCE3F4313}"/>
              </a:ext>
            </a:extLst>
          </p:cNvPr>
          <p:cNvSpPr txBox="1"/>
          <p:nvPr/>
        </p:nvSpPr>
        <p:spPr>
          <a:xfrm>
            <a:off x="3853198" y="3282335"/>
            <a:ext cx="79981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DEC</a:t>
            </a:r>
          </a:p>
        </p:txBody>
      </p:sp>
      <p:cxnSp>
        <p:nvCxnSpPr>
          <p:cNvPr id="53" name="Gerade Verbindung mit Pfeil 14">
            <a:extLst>
              <a:ext uri="{FF2B5EF4-FFF2-40B4-BE49-F238E27FC236}">
                <a16:creationId xmlns:a16="http://schemas.microsoft.com/office/drawing/2014/main" id="{EEC8D574-17E6-439D-8335-043D41577D13}"/>
              </a:ext>
            </a:extLst>
          </p:cNvPr>
          <p:cNvCxnSpPr>
            <a:cxnSpLocks/>
          </p:cNvCxnSpPr>
          <p:nvPr/>
        </p:nvCxnSpPr>
        <p:spPr>
          <a:xfrm>
            <a:off x="4653010" y="3513167"/>
            <a:ext cx="45256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71">
            <a:extLst>
              <a:ext uri="{FF2B5EF4-FFF2-40B4-BE49-F238E27FC236}">
                <a16:creationId xmlns:a16="http://schemas.microsoft.com/office/drawing/2014/main" id="{1FA041AA-973A-4186-B95E-1C42F95E2806}"/>
              </a:ext>
            </a:extLst>
          </p:cNvPr>
          <p:cNvSpPr txBox="1"/>
          <p:nvPr/>
        </p:nvSpPr>
        <p:spPr>
          <a:xfrm rot="16200000">
            <a:off x="1532070" y="3637460"/>
            <a:ext cx="157326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JTAG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1793DF3E-5447-4D0B-B765-7123F63A0AA9}"/>
              </a:ext>
            </a:extLst>
          </p:cNvPr>
          <p:cNvCxnSpPr>
            <a:cxnSpLocks/>
          </p:cNvCxnSpPr>
          <p:nvPr/>
        </p:nvCxnSpPr>
        <p:spPr>
          <a:xfrm flipV="1">
            <a:off x="2955939" y="2933562"/>
            <a:ext cx="448984" cy="275832"/>
          </a:xfrm>
          <a:prstGeom prst="bentConnector3">
            <a:avLst>
              <a:gd name="adj1" fmla="val 52122"/>
            </a:avLst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AD2624A4-A34E-40C2-B5ED-00B18CFCE211}"/>
              </a:ext>
            </a:extLst>
          </p:cNvPr>
          <p:cNvCxnSpPr>
            <a:cxnSpLocks/>
          </p:cNvCxnSpPr>
          <p:nvPr/>
        </p:nvCxnSpPr>
        <p:spPr>
          <a:xfrm>
            <a:off x="2933181" y="3206087"/>
            <a:ext cx="467448" cy="307080"/>
          </a:xfrm>
          <a:prstGeom prst="bentConnector3">
            <a:avLst>
              <a:gd name="adj1" fmla="val 54755"/>
            </a:avLst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DA40028D-12AE-47B4-8B09-0F675A933630}"/>
              </a:ext>
            </a:extLst>
          </p:cNvPr>
          <p:cNvCxnSpPr>
            <a:cxnSpLocks/>
          </p:cNvCxnSpPr>
          <p:nvPr/>
        </p:nvCxnSpPr>
        <p:spPr>
          <a:xfrm>
            <a:off x="4879294" y="2932665"/>
            <a:ext cx="496196" cy="273422"/>
          </a:xfrm>
          <a:prstGeom prst="bentConnector3">
            <a:avLst>
              <a:gd name="adj1" fmla="val 73515"/>
            </a:avLst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91535621-CEF3-4802-B597-1CD70C4AF972}"/>
              </a:ext>
            </a:extLst>
          </p:cNvPr>
          <p:cNvCxnSpPr>
            <a:cxnSpLocks/>
            <a:endCxn id="34" idx="0"/>
          </p:cNvCxnSpPr>
          <p:nvPr/>
        </p:nvCxnSpPr>
        <p:spPr>
          <a:xfrm flipV="1">
            <a:off x="4907853" y="3209395"/>
            <a:ext cx="467637" cy="306356"/>
          </a:xfrm>
          <a:prstGeom prst="bentConnector3">
            <a:avLst>
              <a:gd name="adj1" fmla="val 71856"/>
            </a:avLst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Wave 7">
            <a:extLst>
              <a:ext uri="{FF2B5EF4-FFF2-40B4-BE49-F238E27FC236}">
                <a16:creationId xmlns:a16="http://schemas.microsoft.com/office/drawing/2014/main" id="{A28EF33E-3ED2-496F-A2DB-02124FE5B755}"/>
              </a:ext>
            </a:extLst>
          </p:cNvPr>
          <p:cNvSpPr/>
          <p:nvPr/>
        </p:nvSpPr>
        <p:spPr>
          <a:xfrm>
            <a:off x="1341940" y="3042272"/>
            <a:ext cx="791429" cy="386728"/>
          </a:xfrm>
          <a:prstGeom prst="wav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"Header"</a:t>
            </a:r>
          </a:p>
        </p:txBody>
      </p:sp>
      <p:sp>
        <p:nvSpPr>
          <p:cNvPr id="57" name="Wave 6">
            <a:extLst>
              <a:ext uri="{FF2B5EF4-FFF2-40B4-BE49-F238E27FC236}">
                <a16:creationId xmlns:a16="http://schemas.microsoft.com/office/drawing/2014/main" id="{D1C83892-8616-45D7-A06C-6FAEFB9ABA41}"/>
              </a:ext>
            </a:extLst>
          </p:cNvPr>
          <p:cNvSpPr/>
          <p:nvPr/>
        </p:nvSpPr>
        <p:spPr>
          <a:xfrm>
            <a:off x="1348979" y="3029729"/>
            <a:ext cx="791429" cy="386728"/>
          </a:xfrm>
          <a:prstGeom prst="wav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"StartDec"</a:t>
            </a:r>
          </a:p>
        </p:txBody>
      </p:sp>
      <p:sp>
        <p:nvSpPr>
          <p:cNvPr id="74" name="Wave 6_5">
            <a:extLst>
              <a:ext uri="{FF2B5EF4-FFF2-40B4-BE49-F238E27FC236}">
                <a16:creationId xmlns:a16="http://schemas.microsoft.com/office/drawing/2014/main" id="{4EABF0D5-BF47-4132-93EE-351B269A5459}"/>
              </a:ext>
            </a:extLst>
          </p:cNvPr>
          <p:cNvSpPr/>
          <p:nvPr/>
        </p:nvSpPr>
        <p:spPr>
          <a:xfrm>
            <a:off x="1341940" y="3016030"/>
            <a:ext cx="791429" cy="386728"/>
          </a:xfrm>
          <a:prstGeom prst="wav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00" dirty="0"/>
              <a:t>HMACHead</a:t>
            </a:r>
            <a:endParaRPr lang="de-DE" sz="1400" dirty="0"/>
          </a:p>
        </p:txBody>
      </p:sp>
      <p:sp>
        <p:nvSpPr>
          <p:cNvPr id="65" name="Wave5">
            <a:extLst>
              <a:ext uri="{FF2B5EF4-FFF2-40B4-BE49-F238E27FC236}">
                <a16:creationId xmlns:a16="http://schemas.microsoft.com/office/drawing/2014/main" id="{0F200B52-BEA4-49BF-BE0F-8D7DBAD6B547}"/>
              </a:ext>
            </a:extLst>
          </p:cNvPr>
          <p:cNvSpPr/>
          <p:nvPr/>
        </p:nvSpPr>
        <p:spPr>
          <a:xfrm>
            <a:off x="1341940" y="3035492"/>
            <a:ext cx="791429" cy="386728"/>
          </a:xfrm>
          <a:prstGeom prst="wav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"WrCntr0"</a:t>
            </a:r>
          </a:p>
        </p:txBody>
      </p:sp>
      <p:sp>
        <p:nvSpPr>
          <p:cNvPr id="47" name="Wave 4">
            <a:extLst>
              <a:ext uri="{FF2B5EF4-FFF2-40B4-BE49-F238E27FC236}">
                <a16:creationId xmlns:a16="http://schemas.microsoft.com/office/drawing/2014/main" id="{2336C413-3E5F-47D8-87A9-A03024B57D74}"/>
              </a:ext>
            </a:extLst>
          </p:cNvPr>
          <p:cNvSpPr/>
          <p:nvPr/>
        </p:nvSpPr>
        <p:spPr>
          <a:xfrm>
            <a:off x="1351668" y="3048092"/>
            <a:ext cx="791429" cy="386728"/>
          </a:xfrm>
          <a:prstGeom prst="wav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02003FE5</a:t>
            </a:r>
          </a:p>
        </p:txBody>
      </p:sp>
      <p:sp>
        <p:nvSpPr>
          <p:cNvPr id="52" name="Wave 3">
            <a:extLst>
              <a:ext uri="{FF2B5EF4-FFF2-40B4-BE49-F238E27FC236}">
                <a16:creationId xmlns:a16="http://schemas.microsoft.com/office/drawing/2014/main" id="{95B52FFA-23D0-4303-B3CE-00AE589DD1FA}"/>
              </a:ext>
            </a:extLst>
          </p:cNvPr>
          <p:cNvSpPr/>
          <p:nvPr/>
        </p:nvSpPr>
        <p:spPr>
          <a:xfrm>
            <a:off x="1341940" y="3042272"/>
            <a:ext cx="791429" cy="386728"/>
          </a:xfrm>
          <a:prstGeom prst="wav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"WrFDRI"</a:t>
            </a:r>
          </a:p>
        </p:txBody>
      </p:sp>
      <p:sp>
        <p:nvSpPr>
          <p:cNvPr id="48" name="Wave 2">
            <a:extLst>
              <a:ext uri="{FF2B5EF4-FFF2-40B4-BE49-F238E27FC236}">
                <a16:creationId xmlns:a16="http://schemas.microsoft.com/office/drawing/2014/main" id="{804EB7CF-9F78-4D8A-8868-60AA1898A4C8}"/>
              </a:ext>
            </a:extLst>
          </p:cNvPr>
          <p:cNvSpPr/>
          <p:nvPr/>
        </p:nvSpPr>
        <p:spPr>
          <a:xfrm>
            <a:off x="1351668" y="3048092"/>
            <a:ext cx="791429" cy="386728"/>
          </a:xfrm>
          <a:prstGeom prst="wav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COFFEE</a:t>
            </a:r>
          </a:p>
        </p:txBody>
      </p:sp>
      <p:sp>
        <p:nvSpPr>
          <p:cNvPr id="51" name="Wave 1">
            <a:extLst>
              <a:ext uri="{FF2B5EF4-FFF2-40B4-BE49-F238E27FC236}">
                <a16:creationId xmlns:a16="http://schemas.microsoft.com/office/drawing/2014/main" id="{A75A054B-5BAD-443B-B96C-72C6E182C830}"/>
              </a:ext>
            </a:extLst>
          </p:cNvPr>
          <p:cNvSpPr/>
          <p:nvPr/>
        </p:nvSpPr>
        <p:spPr>
          <a:xfrm>
            <a:off x="1351668" y="3042272"/>
            <a:ext cx="791429" cy="386728"/>
          </a:xfrm>
          <a:prstGeom prst="wav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BADB0070</a:t>
            </a:r>
          </a:p>
        </p:txBody>
      </p:sp>
      <p:sp>
        <p:nvSpPr>
          <p:cNvPr id="75" name="Wave 0">
            <a:extLst>
              <a:ext uri="{FF2B5EF4-FFF2-40B4-BE49-F238E27FC236}">
                <a16:creationId xmlns:a16="http://schemas.microsoft.com/office/drawing/2014/main" id="{91F8D938-1441-4B14-A0BC-C8DE5150A8E7}"/>
              </a:ext>
            </a:extLst>
          </p:cNvPr>
          <p:cNvSpPr/>
          <p:nvPr/>
        </p:nvSpPr>
        <p:spPr>
          <a:xfrm>
            <a:off x="1341940" y="3042712"/>
            <a:ext cx="791429" cy="386728"/>
          </a:xfrm>
          <a:prstGeom prst="wav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HMAC tag</a:t>
            </a:r>
          </a:p>
        </p:txBody>
      </p:sp>
      <p:sp>
        <p:nvSpPr>
          <p:cNvPr id="97" name="Scroll: Vertical 96">
            <a:extLst>
              <a:ext uri="{FF2B5EF4-FFF2-40B4-BE49-F238E27FC236}">
                <a16:creationId xmlns:a16="http://schemas.microsoft.com/office/drawing/2014/main" id="{9FAC68DC-77D1-434A-ABE2-37424CDCD9C1}"/>
              </a:ext>
            </a:extLst>
          </p:cNvPr>
          <p:cNvSpPr/>
          <p:nvPr/>
        </p:nvSpPr>
        <p:spPr>
          <a:xfrm>
            <a:off x="1209992" y="2252291"/>
            <a:ext cx="1055327" cy="1815695"/>
          </a:xfrm>
          <a:prstGeom prst="verticalScroll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"Header"</a:t>
            </a:r>
          </a:p>
          <a:p>
            <a:pPr algn="ctr"/>
            <a:r>
              <a:rPr lang="de-DE" sz="1100" dirty="0"/>
              <a:t>"StartDec"</a:t>
            </a:r>
          </a:p>
          <a:p>
            <a:pPr algn="ctr"/>
            <a:r>
              <a:rPr lang="de-DE" sz="1000" dirty="0"/>
              <a:t>HMACHead</a:t>
            </a:r>
            <a:endParaRPr lang="de-DE" sz="1400" dirty="0"/>
          </a:p>
          <a:p>
            <a:pPr algn="ctr"/>
            <a:r>
              <a:rPr lang="de-DE" sz="1100" dirty="0"/>
              <a:t>"WrCntr0"</a:t>
            </a:r>
          </a:p>
          <a:p>
            <a:pPr algn="ctr"/>
            <a:r>
              <a:rPr lang="de-DE" sz="1100" dirty="0"/>
              <a:t>02003FE5</a:t>
            </a:r>
          </a:p>
          <a:p>
            <a:pPr algn="ctr"/>
            <a:r>
              <a:rPr lang="de-DE" sz="1100" dirty="0"/>
              <a:t>"WrFDRI"</a:t>
            </a:r>
          </a:p>
          <a:p>
            <a:pPr algn="ctr"/>
            <a:r>
              <a:rPr lang="de-DE" sz="1100" dirty="0"/>
              <a:t>COFFEEEE</a:t>
            </a:r>
          </a:p>
          <a:p>
            <a:pPr algn="ctr"/>
            <a:r>
              <a:rPr lang="de-DE" sz="1100" dirty="0"/>
              <a:t>BADB0070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6C052F-D079-4ED5-8BDD-81A303053B53}"/>
              </a:ext>
            </a:extLst>
          </p:cNvPr>
          <p:cNvSpPr/>
          <p:nvPr/>
        </p:nvSpPr>
        <p:spPr>
          <a:xfrm>
            <a:off x="1341940" y="3869731"/>
            <a:ext cx="7617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100" dirty="0"/>
              <a:t>HMAC tag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41EC6E0-3FEE-455E-BFB3-81053C487646}"/>
              </a:ext>
            </a:extLst>
          </p:cNvPr>
          <p:cNvSpPr/>
          <p:nvPr/>
        </p:nvSpPr>
        <p:spPr>
          <a:xfrm>
            <a:off x="2503370" y="1394688"/>
            <a:ext cx="9262630" cy="413224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E0B89664-02B3-4821-9F95-D3C45E5FA7FE}"/>
              </a:ext>
            </a:extLst>
          </p:cNvPr>
          <p:cNvSpPr txBox="1">
            <a:spLocks/>
          </p:cNvSpPr>
          <p:nvPr/>
        </p:nvSpPr>
        <p:spPr>
          <a:xfrm>
            <a:off x="2503370" y="1222991"/>
            <a:ext cx="10273141" cy="792088"/>
          </a:xfrm>
          <a:prstGeom prst="rect">
            <a:avLst/>
          </a:prstGeom>
        </p:spPr>
        <p:txBody>
          <a:bodyPr anchor="ctr"/>
          <a:lstStyle>
            <a:lvl1pPr marL="0" indent="0" algn="l" defTabSz="912310" rtl="0" fontAlgn="base">
              <a:spcBef>
                <a:spcPct val="20000"/>
              </a:spcBef>
              <a:spcAft>
                <a:spcPct val="0"/>
              </a:spcAft>
              <a:buClr>
                <a:srgbClr val="8DAE10"/>
              </a:buClr>
              <a:buFont typeface="Arial" charset="0"/>
              <a:buNone/>
              <a:defRPr sz="3200" b="1" kern="1200">
                <a:solidFill>
                  <a:srgbClr val="003561"/>
                </a:solidFill>
                <a:latin typeface="RubFlama"/>
                <a:ea typeface="+mn-ea"/>
                <a:cs typeface="+mn-cs"/>
              </a:defRPr>
            </a:lvl1pPr>
            <a:lvl2pPr marL="741073" indent="-284918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2pPr>
            <a:lvl3pPr marL="1141108" indent="-227358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3pPr>
            <a:lvl4pPr marL="1598703" indent="-227358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4pPr>
            <a:lvl5pPr marL="2054857" indent="-227358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5pPr>
            <a:lvl6pPr marL="2512741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604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466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330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/>
              <a:t>FPGA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C0857B8-0F6F-47C4-8739-4338385E7D13}"/>
              </a:ext>
            </a:extLst>
          </p:cNvPr>
          <p:cNvCxnSpPr/>
          <p:nvPr/>
        </p:nvCxnSpPr>
        <p:spPr>
          <a:xfrm>
            <a:off x="1209992" y="2778095"/>
            <a:ext cx="22175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3176C53-908B-45CF-9846-F6CD36FF439B}"/>
              </a:ext>
            </a:extLst>
          </p:cNvPr>
          <p:cNvCxnSpPr/>
          <p:nvPr/>
        </p:nvCxnSpPr>
        <p:spPr>
          <a:xfrm>
            <a:off x="1209992" y="2944333"/>
            <a:ext cx="22175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2B246AC-F4C5-45F9-9683-33A814F19AC2}"/>
              </a:ext>
            </a:extLst>
          </p:cNvPr>
          <p:cNvCxnSpPr/>
          <p:nvPr/>
        </p:nvCxnSpPr>
        <p:spPr>
          <a:xfrm>
            <a:off x="1209992" y="3110571"/>
            <a:ext cx="22175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F433A2C-CB92-4FE0-AE46-993A829CF97D}"/>
              </a:ext>
            </a:extLst>
          </p:cNvPr>
          <p:cNvCxnSpPr/>
          <p:nvPr/>
        </p:nvCxnSpPr>
        <p:spPr>
          <a:xfrm>
            <a:off x="1209992" y="3276809"/>
            <a:ext cx="22175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EA9F3B0-622B-4C0C-B70D-67DCC46AEAAE}"/>
              </a:ext>
            </a:extLst>
          </p:cNvPr>
          <p:cNvCxnSpPr/>
          <p:nvPr/>
        </p:nvCxnSpPr>
        <p:spPr>
          <a:xfrm>
            <a:off x="1209992" y="3443047"/>
            <a:ext cx="22175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58FCF56-6234-4477-959D-778F57965E10}"/>
              </a:ext>
            </a:extLst>
          </p:cNvPr>
          <p:cNvCxnSpPr/>
          <p:nvPr/>
        </p:nvCxnSpPr>
        <p:spPr>
          <a:xfrm>
            <a:off x="1209992" y="3609285"/>
            <a:ext cx="22175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A9F6F53-2E99-4A25-8EEC-764FC7F50ED9}"/>
              </a:ext>
            </a:extLst>
          </p:cNvPr>
          <p:cNvCxnSpPr/>
          <p:nvPr/>
        </p:nvCxnSpPr>
        <p:spPr>
          <a:xfrm>
            <a:off x="1209992" y="3775523"/>
            <a:ext cx="22175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5436F4D-893D-445B-80FF-E6D8F5D694C6}"/>
              </a:ext>
            </a:extLst>
          </p:cNvPr>
          <p:cNvCxnSpPr/>
          <p:nvPr/>
        </p:nvCxnSpPr>
        <p:spPr>
          <a:xfrm>
            <a:off x="1209991" y="4004159"/>
            <a:ext cx="22175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4A19699-B21F-4B43-8898-9674FD70B1CA}"/>
              </a:ext>
            </a:extLst>
          </p:cNvPr>
          <p:cNvCxnSpPr/>
          <p:nvPr/>
        </p:nvCxnSpPr>
        <p:spPr>
          <a:xfrm>
            <a:off x="1209992" y="2623028"/>
            <a:ext cx="22175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D9F12A1F-C2F3-468D-BBA5-ABFBA0DE8534}"/>
              </a:ext>
            </a:extLst>
          </p:cNvPr>
          <p:cNvSpPr/>
          <p:nvPr/>
        </p:nvSpPr>
        <p:spPr>
          <a:xfrm>
            <a:off x="1348979" y="2872303"/>
            <a:ext cx="770890" cy="1186697"/>
          </a:xfrm>
          <a:prstGeom prst="rect">
            <a:avLst/>
          </a:prstGeom>
          <a:solidFill>
            <a:srgbClr val="33CC33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568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185 L 0.10599 -0.00301 C 0.10794 -0.00324 0.10976 -0.0037 0.11172 -0.00394 C 0.1194 -0.00509 0.12161 0.00046 0.12422 -0.00857 C 0.12448 -0.00949 0.12461 -0.01065 0.12474 -0.01181 C 0.125 -0.01921 0.125 -0.02662 0.12539 -0.03403 C 0.12552 -0.0375 0.1263 -0.0382 0.12786 -0.03982 C 0.12851 -0.04028 0.12916 -0.04028 0.12982 -0.04074 C 0.13047 -0.04144 0.13099 -0.04236 0.13164 -0.04306 C 0.1345 -0.0456 0.13828 -0.04421 0.14101 -0.04421 L 0.28463 -0.04306 C 0.28568 -0.03982 0.28659 -0.03634 0.28724 -0.0331 C 0.28815 -0.0287 0.28802 -0.02407 0.28854 -0.01968 L 0.29023 -0.00972 L 0.29153 -0.00301 C 0.29193 -0.00185 0.29193 -0.00046 0.29232 0.00046 C 0.29336 0.00347 0.29349 0.0044 0.29544 0.00602 C 0.29661 0.00694 0.29922 0.00833 0.29922 0.00856 C 0.30117 0.00787 0.30338 0.00764 0.30547 0.00718 C 0.30664 0.00671 0.30794 0.00625 0.30911 0.00602 C 0.31159 0.00532 0.3181 0.00393 0.32044 0.0037 C 0.32565 0.00324 0.33086 0.00301 0.33594 0.00255 L 0.34713 0.00162 C 0.34948 0.00069 0.35078 0.00046 0.35273 -0.0007 C 0.35534 -0.00185 0.35403 -0.00185 0.35547 -0.00185 L 0.35547 -0.00162 L 0.35547 -0.00185 " pathEditMode="relative" rAng="0" ptsTypes="AAAAAAAAAAAAAAAAAAAAAAAAAAA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12" y="-16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0.10677 -0.00116 C 0.10872 -0.00139 0.11055 -0.00186 0.1125 -0.00209 C 0.12018 -0.00324 0.12239 0.00231 0.125 -0.00672 C 0.12526 -0.00764 0.12539 -0.0088 0.12552 -0.00996 C 0.12578 -0.01737 0.12578 -0.02477 0.12617 -0.03218 C 0.1263 -0.03565 0.12708 -0.03635 0.12864 -0.03797 C 0.1293 -0.03843 0.12995 -0.03843 0.1306 -0.03889 C 0.13125 -0.03959 0.13177 -0.04051 0.13242 -0.04121 C 0.13529 -0.04375 0.13906 -0.04237 0.1418 -0.04237 L 0.28529 -0.04121 C 0.28646 -0.03797 0.28737 -0.03449 0.28802 -0.03125 C 0.28893 -0.02686 0.2888 -0.02223 0.28932 -0.01783 L 0.29088 -0.00787 L 0.29232 -0.00116 C 0.29271 4.07407E-6 0.29271 0.00138 0.2931 0.00231 C 0.29414 0.00532 0.29427 0.00625 0.29622 0.00787 C 0.29739 0.00879 0.3 0.01018 0.3 0.01041 C 0.30195 0.00972 0.30417 0.00949 0.30625 0.00902 C 0.30742 0.00856 0.30872 0.0081 0.30989 0.00787 C 0.31237 0.00717 0.31862 0.00578 0.32122 0.00555 C 0.32643 0.00509 0.33164 0.00486 0.33672 0.00439 L 0.34792 0.00347 C 0.35026 0.00254 0.35156 0.00231 0.35338 0.00115 C 0.35612 4.07407E-6 0.35482 4.07407E-6 0.35625 4.07407E-6 L 0.35625 0.00023 L 0.35625 4.07407E-6 " pathEditMode="relative" rAng="0" ptsTypes="AAAAAAAAAAAAAAAAAAAAAAAAAAA">
                                      <p:cBhvr>
                                        <p:cTn id="1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12" y="-162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047 L 0.10443 0.00047 C 0.10716 -0.00023 0.10989 -0.00115 0.11263 -0.00115 C 0.11367 -0.00115 0.11484 -0.00092 0.11536 0.00047 C 0.11653 0.00324 0.11666 0.00695 0.11719 0.01019 L 0.11992 0.02477 C 0.12031 0.02639 0.12018 0.02848 0.12083 0.02963 L 0.12278 0.03287 C 0.1237 0.03774 0.1237 0.04306 0.12643 0.04607 C 0.12721 0.04676 0.12812 0.04746 0.12916 0.04769 C 0.13333 0.04815 0.13763 0.04769 0.14193 0.04769 L 0.27174 0.04769 C 0.27448 0.04653 0.27734 0.04607 0.27995 0.04445 C 0.28086 0.04375 0.28151 0.04237 0.2819 0.04098 C 0.28268 0.03797 0.28229 0.0338 0.28372 0.03125 C 0.28541 0.02824 0.2862 0.02732 0.28737 0.02315 C 0.28776 0.02153 0.28776 0.01968 0.28828 0.01829 C 0.28932 0.01528 0.2914 0.01389 0.29284 0.01181 C 0.29518 0.00834 0.29427 0.00787 0.29739 0.00533 C 0.30299 0.0007 0.30299 0.00209 0.30924 0.00209 L 0.36054 -0.00277 " pathEditMode="relative" ptsTypes="AAAAAAAAAAAAAAAAAAAAA">
                                      <p:cBhvr>
                                        <p:cTn id="3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186 L 0.11289 -0.00023 C 0.11445 0.00139 0.11627 0.00301 0.11758 0.00533 C 0.1181 0.00579 0.11849 0.00648 0.11875 0.00741 C 0.11875 0.00764 0.1207 0.0125 0.12109 0.01366 L 0.12187 0.01574 C 0.12265 0.01968 0.12174 0.01574 0.12344 0.02061 C 0.12383 0.0213 0.12396 0.02246 0.12422 0.02338 C 0.12474 0.02477 0.12526 0.02616 0.12578 0.02755 L 0.12656 0.02963 C 0.12721 0.03264 0.12708 0.03357 0.12812 0.03588 C 0.12851 0.03658 0.12877 0.03773 0.12929 0.03797 C 0.1319 0.03866 0.13568 0.03866 0.13867 0.03866 L 0.27461 0.04491 C 0.27604 0.04398 0.27747 0.04306 0.2789 0.04213 C 0.27943 0.04167 0.27995 0.04098 0.28047 0.04074 C 0.2819 0.03959 0.28229 0.03936 0.28359 0.03866 C 0.28372 0.03797 0.28385 0.03704 0.28398 0.03658 C 0.28424 0.03565 0.28463 0.03519 0.28476 0.03449 C 0.28502 0.03311 0.28541 0.025 0.28554 0.02408 C 0.28568 0.02292 0.2862 0.02223 0.28633 0.0213 C 0.28659 0.01968 0.28698 0.01621 0.28711 0.01505 C 0.28724 0.01412 0.28737 0.01366 0.2875 0.01297 C 0.28763 0.01111 0.28763 0.00903 0.28789 0.00741 C 0.28815 0.00533 0.28893 0.00394 0.28945 0.00255 C 0.28971 0.00162 0.29049 -0.00162 0.29101 -0.00231 C 0.29179 -0.00347 0.29271 -0.00393 0.29336 -0.00509 C 0.29375 -0.00578 0.29414 -0.00671 0.29453 -0.00717 C 0.29492 -0.00764 0.29531 -0.00764 0.2957 -0.00787 C 0.29778 -0.00949 0.29857 -0.01111 0.30117 -0.01203 C 0.30429 -0.01319 0.30247 -0.01273 0.30664 -0.01342 L 0.32304 -0.01273 C 0.32422 -0.01273 0.32539 -0.01227 0.32656 -0.01203 C 0.32838 -0.0118 0.33021 -0.0118 0.33203 -0.01134 C 0.33307 -0.01134 0.33411 -0.01088 0.33515 -0.01064 C 0.33945 -0.01018 0.34804 -0.00926 0.34804 -0.00902 C 0.34896 -0.00902 0.34987 -0.00902 0.35065 -0.00856 C 0.35234 -0.00833 0.35273 -0.00787 0.35429 -0.00717 C 0.35508 -0.0074 0.35586 -0.00787 0.35664 -0.00787 C 0.35768 -0.00787 0.35872 -0.00764 0.35976 -0.00717 C 0.36002 -0.00717 0.35924 -0.00717 0.35898 -0.00717 L 0.35898 -0.00694 " pathEditMode="relative" rAng="0" ptsTypes="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6" y="138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047 L 0.10976 -0.00163 L 0.10729 -0.00487 C 0.10911 -0.00417 0.11107 -0.00394 0.11289 -0.00278 C 0.11367 -0.00232 0.11419 -0.00116 0.11484 -0.00047 C 0.11536 4.81481E-6 0.11601 0.00023 0.11667 0.00046 C 0.11693 0.00162 0.11693 0.00277 0.11732 0.00393 C 0.11797 0.00625 0.11927 0.0081 0.11979 0.01064 C 0.12018 0.01273 0.12083 0.01504 0.12109 0.01712 C 0.12122 0.01898 0.12135 0.02106 0.12161 0.02268 C 0.122 0.02476 0.12292 0.03101 0.12422 0.03287 C 0.12474 0.03356 0.12552 0.03333 0.12604 0.03379 C 0.12838 0.03587 0.12734 0.03634 0.12982 0.03726 C 0.13346 0.03842 0.13359 0.03842 0.13607 0.03842 L 0.27487 0.03935 C 0.27695 0.03842 0.27891 0.03703 0.28112 0.03611 C 0.28255 0.03541 0.28398 0.03541 0.28542 0.03495 C 0.28646 0.03472 0.2875 0.03425 0.28854 0.03379 C 0.28919 0.0331 0.2901 0.03287 0.29049 0.03171 C 0.29115 0.02962 0.29167 0.025 0.29167 0.025 C 0.29193 0.02013 0.29193 0.01527 0.29232 0.01064 C 0.29258 0.00833 0.29245 0.00509 0.29362 0.00393 C 0.29479 0.00231 0.29596 0.00023 0.2974 -0.00047 C 0.3013 -0.00278 0.29974 -0.00278 0.30169 -0.00278 L 0.35104 -0.00394 C 0.3526 -0.00139 0.35391 0.00138 0.35547 0.00393 C 0.35625 0.00509 0.35716 0.00601 0.35794 0.00717 C 0.3595 0.00972 0.36237 0.01504 0.36237 0.01504 C 0.3625 0.0162 0.36263 0.01736 0.36302 0.01828 C 0.36328 0.01944 0.36419 0.02037 0.36419 0.02175 C 0.36445 0.03055 0.3638 0.03935 0.36354 0.04837 C 0.3638 0.05162 0.36406 0.05486 0.36419 0.05833 C 0.36432 0.06018 0.36458 0.07013 0.36549 0.07384 C 0.36784 0.08356 0.36588 0.07106 0.36732 0.08055 C 0.36927 0.09236 0.36628 0.07569 0.36927 0.09166 C 0.3694 0.09282 0.36927 0.09421 0.36979 0.0949 C 0.37044 0.0956 0.37122 0.09629 0.37174 0.09722 C 0.37253 0.09837 0.37279 0.10046 0.37357 0.10162 C 0.37396 0.10208 0.37786 0.1037 0.37799 0.10393 C 0.38073 0.10347 0.38346 0.10347 0.38607 0.10277 C 0.38776 0.10231 0.39115 0.10046 0.39115 0.10046 C 0.40091 0.10092 0.41068 0.10162 0.42044 0.10162 C 0.42734 0.10162 0.43424 0.10069 0.44115 0.10046 L 0.46927 0.0993 L 0.50924 0.10046 C 0.51029 0.10046 0.51133 0.10162 0.51237 0.10162 C 0.51484 0.10162 0.51732 0.10069 0.51992 0.10046 C 0.52318 0.10023 0.52656 0.10046 0.52995 0.10046 L 0.52995 0.10046 " pathEditMode="relative" ptsTypes="AAAAAAAAAAAAAAAAAAAAAAAAAAAAAAAAAAAAAAAAAAAAAAAAA">
                                      <p:cBhvr>
                                        <p:cTn id="5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185 L 0.11289 -0.00023 C 0.11445 0.00139 0.11627 0.00301 0.11758 0.00532 C 0.1181 0.00579 0.11849 0.00648 0.11875 0.00741 C 0.11875 0.00741 0.1207 0.0125 0.12109 0.01366 L 0.12187 0.01574 C 0.12265 0.01968 0.12174 0.01574 0.12344 0.0206 C 0.12383 0.0213 0.12396 0.02245 0.12422 0.02338 C 0.12474 0.02477 0.12526 0.02616 0.12578 0.02755 L 0.12656 0.02963 C 0.12721 0.03264 0.12708 0.03356 0.12812 0.03588 C 0.12851 0.03657 0.12877 0.03773 0.12929 0.03796 C 0.1319 0.03866 0.13568 0.03866 0.13867 0.03866 L 0.27461 0.04491 C 0.27604 0.04398 0.27747 0.04305 0.2789 0.04213 C 0.27943 0.04167 0.27995 0.04097 0.28047 0.04074 C 0.2819 0.03958 0.28229 0.03935 0.28359 0.03866 C 0.28372 0.03796 0.28385 0.03704 0.28398 0.03657 C 0.28424 0.03565 0.28463 0.03518 0.28476 0.03449 C 0.28502 0.0331 0.28541 0.025 0.28554 0.02407 C 0.28568 0.02292 0.2862 0.02222 0.28633 0.0213 C 0.28659 0.01968 0.28698 0.0162 0.28711 0.01505 C 0.28724 0.01412 0.28737 0.01366 0.2875 0.01296 C 0.28763 0.01111 0.28763 0.00903 0.28789 0.00741 C 0.28815 0.00532 0.28893 0.00393 0.28945 0.00255 C 0.28971 0.00162 0.29049 -0.00162 0.29101 -0.00232 C 0.29179 -0.00347 0.29271 -0.00394 0.29336 -0.00509 C 0.29375 -0.00579 0.29414 -0.00671 0.29453 -0.00718 C 0.29492 -0.00764 0.29531 -0.00764 0.2957 -0.00787 C 0.29778 -0.00949 0.29857 -0.01111 0.30117 -0.01204 C 0.30429 -0.0132 0.30247 -0.01273 0.30664 -0.01343 L 0.32304 -0.01273 C 0.32422 -0.01273 0.32539 -0.01227 0.32656 -0.01204 C 0.32838 -0.01181 0.33021 -0.01181 0.33203 -0.01134 C 0.33307 -0.01134 0.33411 -0.01088 0.33515 -0.01065 C 0.33945 -0.01019 0.34804 -0.00926 0.34804 -0.00926 C 0.34896 -0.00903 0.34987 -0.00903 0.35078 -0.00857 C 0.35234 -0.00833 0.35286 -0.00787 0.35429 -0.00718 C 0.35508 -0.00741 0.35586 -0.00787 0.35664 -0.00787 C 0.35768 -0.00787 0.35872 -0.00764 0.35976 -0.00718 C 0.36002 -0.00718 0.35924 -0.00718 0.35898 -0.00718 L 0.35898 -0.00718 " pathEditMode="relative" ptsTypes="AAAAAAAAAAAAAAAAAAAAAAAAAAAAAAAAAAAAAAAAAA">
                                      <p:cBhvr>
                                        <p:cTn id="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00625 L 0.11172 -0.0007 C 0.11237 0.00231 0.11289 0.00532 0.11367 0.00833 C 0.11393 0.00949 0.11458 0.01041 0.11484 0.01157 C 0.11536 0.01365 0.11575 0.01597 0.11615 0.01828 C 0.11641 0.01944 0.11641 0.0206 0.1168 0.02152 C 0.11719 0.02268 0.11771 0.02384 0.11797 0.025 C 0.11836 0.02592 0.11823 0.02731 0.11862 0.02824 C 0.11914 0.02939 0.11992 0.02962 0.12057 0.03055 C 0.12331 0.03796 0.12005 0.03055 0.1237 0.03495 C 0.12825 0.0405 0.12292 0.0368 0.12734 0.03935 C 0.12943 0.0449 0.12747 0.0412 0.13047 0.04375 C 0.13112 0.04444 0.13164 0.0456 0.13242 0.04606 C 0.13359 0.04699 0.1362 0.04837 0.1362 0.04837 L 0.16992 0.04722 L 0.2737 0.04375 C 0.28359 0.03912 0.27995 0.0412 0.2849 0.03819 C 0.28581 0.03587 0.28685 0.03333 0.28737 0.03055 C 0.28789 0.02754 0.28815 0.02453 0.28867 0.02152 L 0.29049 0.01157 L 0.2918 0.00486 C 0.29193 0.0037 0.2918 0.00231 0.29245 0.00162 C 0.29297 0.00092 0.29362 4.81481E-6 0.29427 -0.0007 C 0.29779 -0.00348 0.29766 -0.00278 0.30117 -0.00278 L 0.34492 -0.00394 C 0.34505 -0.01852 0.34518 -0.03288 0.34557 -0.04723 C 0.34557 -0.04977 0.34648 -0.05857 0.3474 -0.06065 L 0.34922 -0.06505 C 0.34948 -0.06621 0.34961 -0.06737 0.34987 -0.06852 C 0.35065 -0.07084 0.35195 -0.07269 0.35234 -0.075 C 0.3526 -0.07616 0.3526 -0.07755 0.35299 -0.07848 C 0.35391 -0.08102 0.35534 -0.08241 0.35677 -0.08403 C 0.35716 -0.08519 0.35742 -0.08658 0.35794 -0.08727 C 0.35872 -0.08843 0.35963 -0.08866 0.36055 -0.08959 C 0.3612 -0.09028 0.36172 -0.09121 0.36237 -0.09167 C 0.36302 -0.09237 0.36367 -0.09237 0.36432 -0.09283 C 0.36536 -0.09375 0.36628 -0.09538 0.36745 -0.0963 C 0.36836 -0.097 0.36953 -0.09676 0.37057 -0.09723 C 0.37174 -0.09792 0.37305 -0.09885 0.37422 -0.09954 C 0.37487 -0.1 0.37552 -0.10047 0.37617 -0.1007 C 0.37695 -0.10116 0.37773 -0.10163 0.37865 -0.10186 C 0.38633 -0.10394 0.39023 -0.10301 0.39922 -0.10301 L 0.64115 -0.1007 C 0.64857 -0.09954 0.65573 -0.09885 0.66302 -0.0963 C 0.66484 -0.09561 0.66862 -0.09352 0.67057 -0.09167 C 0.67122 -0.09121 0.67174 -0.09005 0.6724 -0.08959 C 0.67292 -0.08913 0.6737 -0.08889 0.67422 -0.08843 C 0.67487 -0.08797 0.67552 -0.08704 0.67617 -0.08612 C 0.67799 -0.0838 0.68008 -0.08149 0.68177 -0.07848 C 0.68346 -0.07547 0.68542 -0.07315 0.68672 -0.06945 C 0.68763 -0.06737 0.68854 -0.06528 0.68932 -0.06297 C 0.68971 -0.06135 0.68997 -0.05973 0.69049 -0.05834 C 0.69101 -0.05718 0.6918 -0.05625 0.69245 -0.0551 C 0.69323 -0.05325 0.69401 -0.05139 0.69492 -0.04954 C 0.69544 -0.04838 0.69622 -0.04746 0.69674 -0.0463 C 0.69792 -0.04352 0.70026 -0.03542 0.70052 -0.03403 C 0.70078 -0.03241 0.70078 -0.03102 0.70117 -0.02963 C 0.70182 -0.02709 0.70312 -0.02547 0.70365 -0.02292 C 0.70404 -0.02061 0.70417 -0.01806 0.70495 -0.01621 L 0.70742 -0.0095 C 0.70781 -0.00834 0.70807 -0.00695 0.70859 -0.00625 C 0.7099 -0.00463 0.71094 -0.00255 0.71237 -0.00186 L 0.71432 -0.0007 L 0.71432 -0.0007 " pathEditMode="relative" ptsTypes="AAAAAAAAAAAAAAAAAAAAAAAAAAAAAAAAAAAAAAAAAAAAAAAAAAAAAAAAAAAAAAAA">
                                      <p:cBhvr>
                                        <p:cTn id="6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185 L 0.11237 0.00046 C 0.11341 0.00301 0.11458 0.00532 0.11549 0.0081 C 0.11601 0.01018 0.11628 0.0125 0.11667 0.01481 C 0.11693 0.01597 0.11693 0.01713 0.11732 0.01805 C 0.1181 0.02037 0.1194 0.02222 0.11979 0.02477 C 0.12005 0.02593 0.12018 0.02708 0.12044 0.02824 C 0.122 0.03356 0.12109 0.03009 0.12357 0.03264 C 0.12487 0.0338 0.12734 0.03704 0.12734 0.03704 C 0.12773 0.03819 0.12799 0.03958 0.12851 0.04028 C 0.12904 0.0412 0.12982 0.0412 0.13047 0.04143 C 0.13177 0.04213 0.13476 0.04329 0.13607 0.04375 C 0.13646 0.04375 0.13685 0.04375 0.13737 0.04375 L 0.27422 0.04259 L 0.28294 0.03935 C 0.28815 0.0375 0.28516 0.03958 0.28919 0.03588 C 0.29088 0.02685 0.28906 0.03727 0.29049 0.01713 C 0.29049 0.01597 0.29088 0.01481 0.29101 0.01366 C 0.29128 0.0118 0.29141 0.00995 0.29167 0.0081 C 0.29206 0.00579 0.29219 0.00347 0.29297 0.00139 C 0.29375 -0.0007 0.29401 -0.0044 0.29544 -0.00509 L 0.29922 -0.00741 L 0.34857 -0.00417 C 0.34831 -0.01435 0.34831 -0.02477 0.34792 -0.03519 C 0.34779 -0.04005 0.347 -0.04491 0.34674 -0.04954 C 0.34635 -0.0537 0.34622 -0.05787 0.34609 -0.06181 C 0.34622 -0.06435 0.34583 -0.0757 0.34726 -0.08079 C 0.34766 -0.08195 0.34818 -0.08287 0.34857 -0.08403 C 0.34883 -0.08519 0.34883 -0.08657 0.34922 -0.0875 C 0.35039 -0.09005 0.35143 -0.08935 0.35299 -0.09074 C 0.35365 -0.09144 0.35417 -0.09236 0.35482 -0.09306 C 0.35651 -0.09468 0.35742 -0.09537 0.35924 -0.0963 C 0.36003 -0.09676 0.36081 -0.09699 0.36172 -0.09745 C 0.37461 -0.1044 0.3595 -0.09583 0.36732 -0.10185 C 0.36875 -0.10301 0.37318 -0.10394 0.37422 -0.10417 C 0.37604 -0.1044 0.37786 -0.10509 0.37982 -0.10509 L 0.44362 -0.10509 L 0.65351 -0.09745 C 0.6543 -0.09583 0.65755 -0.08866 0.65911 -0.08634 C 0.65976 -0.08542 0.66042 -0.08472 0.66107 -0.08403 C 0.66458 -0.07454 0.6599 -0.08588 0.66419 -0.07963 C 0.66823 -0.07384 0.66263 -0.07801 0.66732 -0.07523 C 0.67213 -0.06644 0.66588 -0.07685 0.67161 -0.06968 C 0.6724 -0.06875 0.67279 -0.06713 0.67357 -0.0662 C 0.67435 -0.06528 0.67526 -0.06482 0.67604 -0.06412 C 0.67669 -0.06343 0.67734 -0.0625 0.67786 -0.06181 C 0.68021 -0.05579 0.67786 -0.06088 0.68099 -0.05625 C 0.68177 -0.05532 0.68229 -0.05394 0.68294 -0.05301 C 0.68346 -0.05208 0.68424 -0.05162 0.68476 -0.0507 C 0.68568 -0.04931 0.68646 -0.04769 0.68724 -0.0463 C 0.68802 -0.04514 0.68906 -0.04421 0.68984 -0.04306 C 0.69115 -0.04097 0.69258 -0.03889 0.69349 -0.03634 C 0.69492 -0.03241 0.69831 -0.02361 0.69974 -0.02083 L 0.70169 -0.01736 C 0.70208 -0.01551 0.70234 -0.01366 0.70286 -0.01181 C 0.70404 -0.0088 0.70573 -0.00625 0.70664 -0.00301 C 0.70703 -0.00139 0.70742 7.40741E-7 0.70794 0.00139 C 0.70833 0.00255 0.70872 0.0037 0.70911 0.00486 C 0.70976 0.00671 0.71042 0.00856 0.71107 0.01042 C 0.71146 0.0118 0.71198 0.01319 0.71224 0.01481 C 0.7125 0.01597 0.71263 0.01713 0.71289 0.01805 C 0.71341 0.02014 0.71419 0.02176 0.71484 0.02361 C 0.7151 0.02477 0.7151 0.02616 0.71536 0.02708 C 0.71588 0.02824 0.71667 0.02917 0.71732 0.03032 C 0.7181 0.03495 0.7181 0.03518 0.71979 0.04028 C 0.72057 0.04259 0.72187 0.04444 0.72226 0.04699 C 0.72266 0.0493 0.72292 0.05162 0.72357 0.0537 C 0.72396 0.05509 0.72448 0.05671 0.72474 0.0581 C 0.725 0.05949 0.72604 0.06736 0.72604 0.06805 C 0.72617 0.07176 0.72604 0.07546 0.72604 0.0794 L 0.72604 0.0794 " pathEditMode="relative" ptsTypes="AAAAAAAAAAAAAAAAAAAAAAAAAAAAAAAAAAAAAAAAAAAAAAAAAAAAAAAAAAAAAAAAAAAAAAA">
                                      <p:cBhvr>
                                        <p:cTn id="7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208 L 0.0013 -0.00208 C 0.0039 -0.00255 0.00664 -0.0037 0.00924 -0.0037 C 0.04687 -0.0037 0.04245 -0.00394 0.06549 -0.00046 C 0.1013 -0.00208 0.0875 -0.00208 0.10664 -0.00208 L 0.10755 -0.00208 C 0.10963 0.00069 0.11211 0.00231 0.1138 0.00602 C 0.11497 0.00856 0.11419 0.01319 0.11549 0.01551 L 0.11732 0.01875 L 0.11914 0.02824 C 0.11992 0.03264 0.12044 0.0375 0.12357 0.03935 L 0.1289 0.04259 C 0.13724 0.04097 0.13424 0.04097 0.13789 0.04097 L 0.26823 0.04421 C 0.2819 0.03889 0.27656 0.0412 0.28437 0.03773 C 0.28489 0.03657 0.28568 0.03588 0.28607 0.03449 C 0.28698 0.03148 0.28724 0.02824 0.28789 0.025 L 0.2888 0.02014 L 0.28971 0.01551 L 0.29062 0.01065 C 0.29153 -0.00208 0.28932 -0.00046 0.29414 -0.00046 L 0.36028 -0.00509 " pathEditMode="relative" ptsTypes="AAAAAAAAAAAAAAAAAAAAAA">
                                      <p:cBhvr>
                                        <p:cTn id="8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7" grpId="0" animBg="1"/>
      <p:bldP spid="74" grpId="0" animBg="1"/>
      <p:bldP spid="65" grpId="0" animBg="1"/>
      <p:bldP spid="47" grpId="0" animBg="1"/>
      <p:bldP spid="52" grpId="0" animBg="1"/>
      <p:bldP spid="48" grpId="0" animBg="1"/>
      <p:bldP spid="51" grpId="0" animBg="1"/>
      <p:bldP spid="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2698CE9-2E4E-4118-B7A7-8D06BB11E3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0"/>
              <a:t>Read Register</a:t>
            </a:r>
          </a:p>
        </p:txBody>
      </p:sp>
      <p:pic>
        <p:nvPicPr>
          <p:cNvPr id="12" name="Grafik 13">
            <a:extLst>
              <a:ext uri="{FF2B5EF4-FFF2-40B4-BE49-F238E27FC236}">
                <a16:creationId xmlns:a16="http://schemas.microsoft.com/office/drawing/2014/main" id="{60F3BFD4-A524-42BF-8658-56D225314B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4" r="10062"/>
          <a:stretch/>
        </p:blipFill>
        <p:spPr>
          <a:xfrm>
            <a:off x="9738629" y="2626233"/>
            <a:ext cx="1791430" cy="1728347"/>
          </a:xfrm>
          <a:prstGeom prst="rect">
            <a:avLst/>
          </a:prstGeom>
        </p:spPr>
      </p:pic>
      <p:sp>
        <p:nvSpPr>
          <p:cNvPr id="22" name="Textfeld 71">
            <a:extLst>
              <a:ext uri="{FF2B5EF4-FFF2-40B4-BE49-F238E27FC236}">
                <a16:creationId xmlns:a16="http://schemas.microsoft.com/office/drawing/2014/main" id="{A009405D-5D73-4E00-88AA-C52008DA24C0}"/>
              </a:ext>
            </a:extLst>
          </p:cNvPr>
          <p:cNvSpPr txBox="1"/>
          <p:nvPr/>
        </p:nvSpPr>
        <p:spPr>
          <a:xfrm>
            <a:off x="7308156" y="2761428"/>
            <a:ext cx="175547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FDRO</a:t>
            </a:r>
          </a:p>
        </p:txBody>
      </p:sp>
      <p:sp>
        <p:nvSpPr>
          <p:cNvPr id="23" name="Textfeld 71">
            <a:extLst>
              <a:ext uri="{FF2B5EF4-FFF2-40B4-BE49-F238E27FC236}">
                <a16:creationId xmlns:a16="http://schemas.microsoft.com/office/drawing/2014/main" id="{24549A1D-EF64-4BAC-BA6E-6C163675E6E1}"/>
              </a:ext>
            </a:extLst>
          </p:cNvPr>
          <p:cNvSpPr txBox="1"/>
          <p:nvPr/>
        </p:nvSpPr>
        <p:spPr>
          <a:xfrm>
            <a:off x="7307684" y="4608760"/>
            <a:ext cx="175499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…</a:t>
            </a:r>
          </a:p>
        </p:txBody>
      </p:sp>
      <p:sp>
        <p:nvSpPr>
          <p:cNvPr id="24" name="Textfeld 71">
            <a:extLst>
              <a:ext uri="{FF2B5EF4-FFF2-40B4-BE49-F238E27FC236}">
                <a16:creationId xmlns:a16="http://schemas.microsoft.com/office/drawing/2014/main" id="{810CD367-308F-4076-9F5A-FFBC6EACA3A5}"/>
              </a:ext>
            </a:extLst>
          </p:cNvPr>
          <p:cNvSpPr txBox="1"/>
          <p:nvPr/>
        </p:nvSpPr>
        <p:spPr>
          <a:xfrm>
            <a:off x="7308629" y="3223765"/>
            <a:ext cx="1755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Status</a:t>
            </a:r>
          </a:p>
        </p:txBody>
      </p:sp>
      <p:sp>
        <p:nvSpPr>
          <p:cNvPr id="25" name="Textfeld 71">
            <a:extLst>
              <a:ext uri="{FF2B5EF4-FFF2-40B4-BE49-F238E27FC236}">
                <a16:creationId xmlns:a16="http://schemas.microsoft.com/office/drawing/2014/main" id="{D30FA440-C48C-444B-88EB-083B663F9594}"/>
              </a:ext>
            </a:extLst>
          </p:cNvPr>
          <p:cNvSpPr txBox="1"/>
          <p:nvPr/>
        </p:nvSpPr>
        <p:spPr>
          <a:xfrm>
            <a:off x="7308630" y="3685430"/>
            <a:ext cx="175499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Control 0</a:t>
            </a:r>
          </a:p>
        </p:txBody>
      </p:sp>
      <p:sp>
        <p:nvSpPr>
          <p:cNvPr id="26" name="Textfeld 71">
            <a:extLst>
              <a:ext uri="{FF2B5EF4-FFF2-40B4-BE49-F238E27FC236}">
                <a16:creationId xmlns:a16="http://schemas.microsoft.com/office/drawing/2014/main" id="{96DBA046-F5C8-4AA9-A0CE-280031C9F13A}"/>
              </a:ext>
            </a:extLst>
          </p:cNvPr>
          <p:cNvSpPr txBox="1"/>
          <p:nvPr/>
        </p:nvSpPr>
        <p:spPr>
          <a:xfrm>
            <a:off x="7308157" y="4147095"/>
            <a:ext cx="175499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WBSTAR</a:t>
            </a:r>
          </a:p>
        </p:txBody>
      </p:sp>
      <p:sp>
        <p:nvSpPr>
          <p:cNvPr id="27" name="Textfeld 71">
            <a:extLst>
              <a:ext uri="{FF2B5EF4-FFF2-40B4-BE49-F238E27FC236}">
                <a16:creationId xmlns:a16="http://schemas.microsoft.com/office/drawing/2014/main" id="{B2D43D5D-7BAE-4B6E-8786-5047051EE0BE}"/>
              </a:ext>
            </a:extLst>
          </p:cNvPr>
          <p:cNvSpPr txBox="1"/>
          <p:nvPr/>
        </p:nvSpPr>
        <p:spPr>
          <a:xfrm>
            <a:off x="7308156" y="2299091"/>
            <a:ext cx="175547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FDRI</a:t>
            </a:r>
          </a:p>
        </p:txBody>
      </p:sp>
      <p:cxnSp>
        <p:nvCxnSpPr>
          <p:cNvPr id="35" name="Gerade Verbindung mit Pfeil 14">
            <a:extLst>
              <a:ext uri="{FF2B5EF4-FFF2-40B4-BE49-F238E27FC236}">
                <a16:creationId xmlns:a16="http://schemas.microsoft.com/office/drawing/2014/main" id="{161A1E68-5651-4FB5-B836-692ED87FAE11}"/>
              </a:ext>
            </a:extLst>
          </p:cNvPr>
          <p:cNvCxnSpPr>
            <a:cxnSpLocks/>
          </p:cNvCxnSpPr>
          <p:nvPr/>
        </p:nvCxnSpPr>
        <p:spPr>
          <a:xfrm>
            <a:off x="9062683" y="2554598"/>
            <a:ext cx="67594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71">
            <a:extLst>
              <a:ext uri="{FF2B5EF4-FFF2-40B4-BE49-F238E27FC236}">
                <a16:creationId xmlns:a16="http://schemas.microsoft.com/office/drawing/2014/main" id="{9A8A0DD0-FC97-49C5-AAE4-A4DB15EE3C6E}"/>
              </a:ext>
            </a:extLst>
          </p:cNvPr>
          <p:cNvSpPr txBox="1"/>
          <p:nvPr/>
        </p:nvSpPr>
        <p:spPr>
          <a:xfrm>
            <a:off x="9738628" y="2292791"/>
            <a:ext cx="179143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Fabric</a:t>
            </a:r>
          </a:p>
        </p:txBody>
      </p:sp>
      <p:cxnSp>
        <p:nvCxnSpPr>
          <p:cNvPr id="38" name="Gerade Verbindung mit Pfeil 14">
            <a:extLst>
              <a:ext uri="{FF2B5EF4-FFF2-40B4-BE49-F238E27FC236}">
                <a16:creationId xmlns:a16="http://schemas.microsoft.com/office/drawing/2014/main" id="{8FBBB91F-ED46-41B3-98B9-65555DC8586B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6365910" y="2523623"/>
            <a:ext cx="942246" cy="63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14">
            <a:extLst>
              <a:ext uri="{FF2B5EF4-FFF2-40B4-BE49-F238E27FC236}">
                <a16:creationId xmlns:a16="http://schemas.microsoft.com/office/drawing/2014/main" id="{2643268B-7144-4415-A377-239CA81195F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6365910" y="2992260"/>
            <a:ext cx="942246" cy="1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14">
            <a:extLst>
              <a:ext uri="{FF2B5EF4-FFF2-40B4-BE49-F238E27FC236}">
                <a16:creationId xmlns:a16="http://schemas.microsoft.com/office/drawing/2014/main" id="{64B0402F-969B-4E39-823A-1E77B5C8FFD5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6365910" y="3454598"/>
            <a:ext cx="94271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14">
            <a:extLst>
              <a:ext uri="{FF2B5EF4-FFF2-40B4-BE49-F238E27FC236}">
                <a16:creationId xmlns:a16="http://schemas.microsoft.com/office/drawing/2014/main" id="{3400FF98-8DAE-442B-AAA9-66D712FDD126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6366000" y="3916262"/>
            <a:ext cx="942630" cy="1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14">
            <a:extLst>
              <a:ext uri="{FF2B5EF4-FFF2-40B4-BE49-F238E27FC236}">
                <a16:creationId xmlns:a16="http://schemas.microsoft.com/office/drawing/2014/main" id="{27ECFD32-CC1C-497E-9F05-9BF4029996A0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6366000" y="4377928"/>
            <a:ext cx="942157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14">
            <a:extLst>
              <a:ext uri="{FF2B5EF4-FFF2-40B4-BE49-F238E27FC236}">
                <a16:creationId xmlns:a16="http://schemas.microsoft.com/office/drawing/2014/main" id="{74BD4BB5-90DC-468E-9B85-04307B6E93B4}"/>
              </a:ext>
            </a:extLst>
          </p:cNvPr>
          <p:cNvCxnSpPr>
            <a:cxnSpLocks/>
          </p:cNvCxnSpPr>
          <p:nvPr/>
        </p:nvCxnSpPr>
        <p:spPr>
          <a:xfrm>
            <a:off x="6366000" y="4849598"/>
            <a:ext cx="942156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feld 71">
            <a:extLst>
              <a:ext uri="{FF2B5EF4-FFF2-40B4-BE49-F238E27FC236}">
                <a16:creationId xmlns:a16="http://schemas.microsoft.com/office/drawing/2014/main" id="{80A119E8-4E95-4463-ADA9-3FE5A6D73953}"/>
              </a:ext>
            </a:extLst>
          </p:cNvPr>
          <p:cNvSpPr txBox="1"/>
          <p:nvPr/>
        </p:nvSpPr>
        <p:spPr>
          <a:xfrm rot="16200000">
            <a:off x="4732182" y="3454597"/>
            <a:ext cx="277763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Configuration Engine</a:t>
            </a:r>
          </a:p>
        </p:txBody>
      </p:sp>
      <p:cxnSp>
        <p:nvCxnSpPr>
          <p:cNvPr id="87" name="Gerade Verbindung mit Pfeil 14">
            <a:extLst>
              <a:ext uri="{FF2B5EF4-FFF2-40B4-BE49-F238E27FC236}">
                <a16:creationId xmlns:a16="http://schemas.microsoft.com/office/drawing/2014/main" id="{5120C732-4994-4724-A3AB-CA2FD9B9AAD2}"/>
              </a:ext>
            </a:extLst>
          </p:cNvPr>
          <p:cNvCxnSpPr>
            <a:cxnSpLocks/>
          </p:cNvCxnSpPr>
          <p:nvPr/>
        </p:nvCxnSpPr>
        <p:spPr>
          <a:xfrm flipH="1">
            <a:off x="2503370" y="4464000"/>
            <a:ext cx="338679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mit Pfeil 14">
            <a:extLst>
              <a:ext uri="{FF2B5EF4-FFF2-40B4-BE49-F238E27FC236}">
                <a16:creationId xmlns:a16="http://schemas.microsoft.com/office/drawing/2014/main" id="{810BFC5F-0BC7-407F-A7BC-A87CC3D11846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9063629" y="2992261"/>
            <a:ext cx="674999" cy="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014DABB1-850A-4856-AA2E-2582DE3C399D}"/>
              </a:ext>
            </a:extLst>
          </p:cNvPr>
          <p:cNvSpPr/>
          <p:nvPr/>
        </p:nvSpPr>
        <p:spPr>
          <a:xfrm>
            <a:off x="7123792" y="1613298"/>
            <a:ext cx="1934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Configuration Registers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091DAD7-D6AD-42C8-B433-5B3E35656AD9}"/>
              </a:ext>
            </a:extLst>
          </p:cNvPr>
          <p:cNvSpPr/>
          <p:nvPr/>
        </p:nvSpPr>
        <p:spPr>
          <a:xfrm>
            <a:off x="1232757" y="1954789"/>
            <a:ext cx="109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Bitstream</a:t>
            </a:r>
          </a:p>
        </p:txBody>
      </p:sp>
      <p:cxnSp>
        <p:nvCxnSpPr>
          <p:cNvPr id="32" name="Gerade Verbindung mit Pfeil 14">
            <a:extLst>
              <a:ext uri="{FF2B5EF4-FFF2-40B4-BE49-F238E27FC236}">
                <a16:creationId xmlns:a16="http://schemas.microsoft.com/office/drawing/2014/main" id="{0958C64D-EADA-4E1C-9348-56EC68379F14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2143098" y="3209394"/>
            <a:ext cx="98762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rapezoid 32">
            <a:extLst>
              <a:ext uri="{FF2B5EF4-FFF2-40B4-BE49-F238E27FC236}">
                <a16:creationId xmlns:a16="http://schemas.microsoft.com/office/drawing/2014/main" id="{2486F5E7-0A06-441D-B23C-DA64EFB16A81}"/>
              </a:ext>
            </a:extLst>
          </p:cNvPr>
          <p:cNvSpPr/>
          <p:nvPr/>
        </p:nvSpPr>
        <p:spPr>
          <a:xfrm rot="16200000">
            <a:off x="2686069" y="3074439"/>
            <a:ext cx="1159211" cy="269910"/>
          </a:xfrm>
          <a:prstGeom prst="trapezoi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Dec?</a:t>
            </a:r>
          </a:p>
        </p:txBody>
      </p:sp>
      <p:sp>
        <p:nvSpPr>
          <p:cNvPr id="34" name="Trapezoid 33">
            <a:extLst>
              <a:ext uri="{FF2B5EF4-FFF2-40B4-BE49-F238E27FC236}">
                <a16:creationId xmlns:a16="http://schemas.microsoft.com/office/drawing/2014/main" id="{7897640A-AA38-4FC6-8B5C-EA4A08F037E3}"/>
              </a:ext>
            </a:extLst>
          </p:cNvPr>
          <p:cNvSpPr/>
          <p:nvPr/>
        </p:nvSpPr>
        <p:spPr>
          <a:xfrm rot="5400000">
            <a:off x="4660929" y="3074439"/>
            <a:ext cx="1159211" cy="269910"/>
          </a:xfrm>
          <a:prstGeom prst="trapezoi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36" name="Gerade Verbindung mit Pfeil 14">
            <a:extLst>
              <a:ext uri="{FF2B5EF4-FFF2-40B4-BE49-F238E27FC236}">
                <a16:creationId xmlns:a16="http://schemas.microsoft.com/office/drawing/2014/main" id="{08F7AA9E-CCD2-4084-8964-3C6C83CD8278}"/>
              </a:ext>
            </a:extLst>
          </p:cNvPr>
          <p:cNvCxnSpPr>
            <a:cxnSpLocks/>
            <a:stCxn id="34" idx="0"/>
          </p:cNvCxnSpPr>
          <p:nvPr/>
        </p:nvCxnSpPr>
        <p:spPr>
          <a:xfrm>
            <a:off x="5375490" y="3209395"/>
            <a:ext cx="51467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14">
            <a:extLst>
              <a:ext uri="{FF2B5EF4-FFF2-40B4-BE49-F238E27FC236}">
                <a16:creationId xmlns:a16="http://schemas.microsoft.com/office/drawing/2014/main" id="{1DC3D34E-127C-4499-964E-0F99D003EFCD}"/>
              </a:ext>
            </a:extLst>
          </p:cNvPr>
          <p:cNvCxnSpPr>
            <a:cxnSpLocks/>
          </p:cNvCxnSpPr>
          <p:nvPr/>
        </p:nvCxnSpPr>
        <p:spPr>
          <a:xfrm>
            <a:off x="3400630" y="2935074"/>
            <a:ext cx="170494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14">
            <a:extLst>
              <a:ext uri="{FF2B5EF4-FFF2-40B4-BE49-F238E27FC236}">
                <a16:creationId xmlns:a16="http://schemas.microsoft.com/office/drawing/2014/main" id="{857A71B8-82F7-430F-8144-C97E25FCF1EA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3400630" y="3513167"/>
            <a:ext cx="452568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71">
            <a:extLst>
              <a:ext uri="{FF2B5EF4-FFF2-40B4-BE49-F238E27FC236}">
                <a16:creationId xmlns:a16="http://schemas.microsoft.com/office/drawing/2014/main" id="{51B8A613-26C2-4D1C-9180-4ABCCE3F4313}"/>
              </a:ext>
            </a:extLst>
          </p:cNvPr>
          <p:cNvSpPr txBox="1"/>
          <p:nvPr/>
        </p:nvSpPr>
        <p:spPr>
          <a:xfrm>
            <a:off x="3853198" y="3282335"/>
            <a:ext cx="79981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DEC</a:t>
            </a:r>
          </a:p>
        </p:txBody>
      </p:sp>
      <p:cxnSp>
        <p:nvCxnSpPr>
          <p:cNvPr id="53" name="Gerade Verbindung mit Pfeil 14">
            <a:extLst>
              <a:ext uri="{FF2B5EF4-FFF2-40B4-BE49-F238E27FC236}">
                <a16:creationId xmlns:a16="http://schemas.microsoft.com/office/drawing/2014/main" id="{EEC8D574-17E6-439D-8335-043D41577D13}"/>
              </a:ext>
            </a:extLst>
          </p:cNvPr>
          <p:cNvCxnSpPr>
            <a:cxnSpLocks/>
          </p:cNvCxnSpPr>
          <p:nvPr/>
        </p:nvCxnSpPr>
        <p:spPr>
          <a:xfrm>
            <a:off x="4653010" y="3513167"/>
            <a:ext cx="45256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71">
            <a:extLst>
              <a:ext uri="{FF2B5EF4-FFF2-40B4-BE49-F238E27FC236}">
                <a16:creationId xmlns:a16="http://schemas.microsoft.com/office/drawing/2014/main" id="{1FA041AA-973A-4186-B95E-1C42F95E2806}"/>
              </a:ext>
            </a:extLst>
          </p:cNvPr>
          <p:cNvSpPr txBox="1"/>
          <p:nvPr/>
        </p:nvSpPr>
        <p:spPr>
          <a:xfrm rot="16200000">
            <a:off x="1532070" y="3637460"/>
            <a:ext cx="157326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JTAG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1793DF3E-5447-4D0B-B765-7123F63A0AA9}"/>
              </a:ext>
            </a:extLst>
          </p:cNvPr>
          <p:cNvCxnSpPr>
            <a:cxnSpLocks/>
          </p:cNvCxnSpPr>
          <p:nvPr/>
        </p:nvCxnSpPr>
        <p:spPr>
          <a:xfrm flipV="1">
            <a:off x="2955939" y="2933562"/>
            <a:ext cx="448984" cy="275832"/>
          </a:xfrm>
          <a:prstGeom prst="bentConnector3">
            <a:avLst>
              <a:gd name="adj1" fmla="val 52122"/>
            </a:avLst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DA40028D-12AE-47B4-8B09-0F675A933630}"/>
              </a:ext>
            </a:extLst>
          </p:cNvPr>
          <p:cNvCxnSpPr>
            <a:cxnSpLocks/>
          </p:cNvCxnSpPr>
          <p:nvPr/>
        </p:nvCxnSpPr>
        <p:spPr>
          <a:xfrm>
            <a:off x="4879294" y="2932665"/>
            <a:ext cx="496196" cy="273422"/>
          </a:xfrm>
          <a:prstGeom prst="bentConnector3">
            <a:avLst>
              <a:gd name="adj1" fmla="val 73515"/>
            </a:avLst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Wave 8">
            <a:extLst>
              <a:ext uri="{FF2B5EF4-FFF2-40B4-BE49-F238E27FC236}">
                <a16:creationId xmlns:a16="http://schemas.microsoft.com/office/drawing/2014/main" id="{DCA9F891-BC3F-45FC-BACA-A6FD94A96246}"/>
              </a:ext>
            </a:extLst>
          </p:cNvPr>
          <p:cNvSpPr/>
          <p:nvPr/>
        </p:nvSpPr>
        <p:spPr>
          <a:xfrm>
            <a:off x="1342108" y="3036026"/>
            <a:ext cx="791429" cy="386728"/>
          </a:xfrm>
          <a:prstGeom prst="wav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FFFFFFFF</a:t>
            </a:r>
          </a:p>
        </p:txBody>
      </p:sp>
      <p:sp>
        <p:nvSpPr>
          <p:cNvPr id="54" name="Wave 7">
            <a:extLst>
              <a:ext uri="{FF2B5EF4-FFF2-40B4-BE49-F238E27FC236}">
                <a16:creationId xmlns:a16="http://schemas.microsoft.com/office/drawing/2014/main" id="{A28EF33E-3ED2-496F-A2DB-02124FE5B755}"/>
              </a:ext>
            </a:extLst>
          </p:cNvPr>
          <p:cNvSpPr/>
          <p:nvPr/>
        </p:nvSpPr>
        <p:spPr>
          <a:xfrm>
            <a:off x="1341940" y="3042272"/>
            <a:ext cx="791429" cy="386728"/>
          </a:xfrm>
          <a:prstGeom prst="wav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AA995566</a:t>
            </a:r>
          </a:p>
        </p:txBody>
      </p:sp>
      <p:sp>
        <p:nvSpPr>
          <p:cNvPr id="57" name="Wave 6">
            <a:extLst>
              <a:ext uri="{FF2B5EF4-FFF2-40B4-BE49-F238E27FC236}">
                <a16:creationId xmlns:a16="http://schemas.microsoft.com/office/drawing/2014/main" id="{D1C83892-8616-45D7-A06C-6FAEFB9ABA41}"/>
              </a:ext>
            </a:extLst>
          </p:cNvPr>
          <p:cNvSpPr/>
          <p:nvPr/>
        </p:nvSpPr>
        <p:spPr>
          <a:xfrm>
            <a:off x="1348979" y="3029729"/>
            <a:ext cx="791429" cy="386728"/>
          </a:xfrm>
          <a:prstGeom prst="wav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"Rd STAT"</a:t>
            </a:r>
          </a:p>
        </p:txBody>
      </p:sp>
      <p:sp>
        <p:nvSpPr>
          <p:cNvPr id="65" name="Wave5">
            <a:extLst>
              <a:ext uri="{FF2B5EF4-FFF2-40B4-BE49-F238E27FC236}">
                <a16:creationId xmlns:a16="http://schemas.microsoft.com/office/drawing/2014/main" id="{0F200B52-BEA4-49BF-BE0F-8D7DBAD6B547}"/>
              </a:ext>
            </a:extLst>
          </p:cNvPr>
          <p:cNvSpPr/>
          <p:nvPr/>
        </p:nvSpPr>
        <p:spPr>
          <a:xfrm>
            <a:off x="1341940" y="3035492"/>
            <a:ext cx="791429" cy="386728"/>
          </a:xfrm>
          <a:prstGeom prst="wav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"WrCntr0"</a:t>
            </a:r>
          </a:p>
        </p:txBody>
      </p:sp>
      <p:sp>
        <p:nvSpPr>
          <p:cNvPr id="47" name="Wave 4">
            <a:extLst>
              <a:ext uri="{FF2B5EF4-FFF2-40B4-BE49-F238E27FC236}">
                <a16:creationId xmlns:a16="http://schemas.microsoft.com/office/drawing/2014/main" id="{2336C413-3E5F-47D8-87A9-A03024B57D74}"/>
              </a:ext>
            </a:extLst>
          </p:cNvPr>
          <p:cNvSpPr/>
          <p:nvPr/>
        </p:nvSpPr>
        <p:spPr>
          <a:xfrm>
            <a:off x="1351668" y="3048092"/>
            <a:ext cx="791429" cy="386728"/>
          </a:xfrm>
          <a:prstGeom prst="wav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02003FE5</a:t>
            </a:r>
          </a:p>
        </p:txBody>
      </p:sp>
      <p:sp>
        <p:nvSpPr>
          <p:cNvPr id="52" name="Wave 3">
            <a:extLst>
              <a:ext uri="{FF2B5EF4-FFF2-40B4-BE49-F238E27FC236}">
                <a16:creationId xmlns:a16="http://schemas.microsoft.com/office/drawing/2014/main" id="{95B52FFA-23D0-4303-B3CE-00AE589DD1FA}"/>
              </a:ext>
            </a:extLst>
          </p:cNvPr>
          <p:cNvSpPr/>
          <p:nvPr/>
        </p:nvSpPr>
        <p:spPr>
          <a:xfrm>
            <a:off x="1341940" y="3042272"/>
            <a:ext cx="791429" cy="386728"/>
          </a:xfrm>
          <a:prstGeom prst="wav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"WrFDRI"</a:t>
            </a:r>
          </a:p>
        </p:txBody>
      </p:sp>
      <p:sp>
        <p:nvSpPr>
          <p:cNvPr id="48" name="Wave 2">
            <a:extLst>
              <a:ext uri="{FF2B5EF4-FFF2-40B4-BE49-F238E27FC236}">
                <a16:creationId xmlns:a16="http://schemas.microsoft.com/office/drawing/2014/main" id="{804EB7CF-9F78-4D8A-8868-60AA1898A4C8}"/>
              </a:ext>
            </a:extLst>
          </p:cNvPr>
          <p:cNvSpPr/>
          <p:nvPr/>
        </p:nvSpPr>
        <p:spPr>
          <a:xfrm>
            <a:off x="1351668" y="3048092"/>
            <a:ext cx="791429" cy="386728"/>
          </a:xfrm>
          <a:prstGeom prst="wav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COFFEE</a:t>
            </a:r>
          </a:p>
        </p:txBody>
      </p:sp>
      <p:sp>
        <p:nvSpPr>
          <p:cNvPr id="97" name="Scroll: Vertical 96">
            <a:extLst>
              <a:ext uri="{FF2B5EF4-FFF2-40B4-BE49-F238E27FC236}">
                <a16:creationId xmlns:a16="http://schemas.microsoft.com/office/drawing/2014/main" id="{9FAC68DC-77D1-434A-ABE2-37424CDCD9C1}"/>
              </a:ext>
            </a:extLst>
          </p:cNvPr>
          <p:cNvSpPr/>
          <p:nvPr/>
        </p:nvSpPr>
        <p:spPr>
          <a:xfrm>
            <a:off x="1209992" y="2252291"/>
            <a:ext cx="1055327" cy="1815695"/>
          </a:xfrm>
          <a:prstGeom prst="verticalScroll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FFFFFFFF</a:t>
            </a:r>
          </a:p>
          <a:p>
            <a:pPr algn="ctr"/>
            <a:r>
              <a:rPr lang="de-DE" sz="1100" dirty="0"/>
              <a:t>AA995566</a:t>
            </a:r>
          </a:p>
          <a:p>
            <a:pPr algn="ctr"/>
            <a:r>
              <a:rPr lang="de-DE" sz="1100" dirty="0"/>
              <a:t>"Rd STAT"</a:t>
            </a:r>
          </a:p>
        </p:txBody>
      </p:sp>
      <p:sp>
        <p:nvSpPr>
          <p:cNvPr id="51" name="Wave 1">
            <a:extLst>
              <a:ext uri="{FF2B5EF4-FFF2-40B4-BE49-F238E27FC236}">
                <a16:creationId xmlns:a16="http://schemas.microsoft.com/office/drawing/2014/main" id="{A75A054B-5BAD-443B-B96C-72C6E182C830}"/>
              </a:ext>
            </a:extLst>
          </p:cNvPr>
          <p:cNvSpPr/>
          <p:nvPr/>
        </p:nvSpPr>
        <p:spPr>
          <a:xfrm>
            <a:off x="8604622" y="3282335"/>
            <a:ext cx="791429" cy="386728"/>
          </a:xfrm>
          <a:prstGeom prst="wav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I am fine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0306AC3-21B5-4B82-BCA7-E367536D9AE5}"/>
              </a:ext>
            </a:extLst>
          </p:cNvPr>
          <p:cNvSpPr/>
          <p:nvPr/>
        </p:nvSpPr>
        <p:spPr>
          <a:xfrm>
            <a:off x="2503370" y="1394688"/>
            <a:ext cx="9262630" cy="413224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CEEFB0E5-67B5-4F03-BEDE-3D95FF24838B}"/>
              </a:ext>
            </a:extLst>
          </p:cNvPr>
          <p:cNvSpPr txBox="1">
            <a:spLocks/>
          </p:cNvSpPr>
          <p:nvPr/>
        </p:nvSpPr>
        <p:spPr>
          <a:xfrm>
            <a:off x="2503370" y="1222991"/>
            <a:ext cx="10273141" cy="792088"/>
          </a:xfrm>
          <a:prstGeom prst="rect">
            <a:avLst/>
          </a:prstGeom>
        </p:spPr>
        <p:txBody>
          <a:bodyPr anchor="ctr"/>
          <a:lstStyle>
            <a:lvl1pPr marL="0" indent="0" algn="l" defTabSz="912310" rtl="0" fontAlgn="base">
              <a:spcBef>
                <a:spcPct val="20000"/>
              </a:spcBef>
              <a:spcAft>
                <a:spcPct val="0"/>
              </a:spcAft>
              <a:buClr>
                <a:srgbClr val="8DAE10"/>
              </a:buClr>
              <a:buFont typeface="Arial" charset="0"/>
              <a:buNone/>
              <a:defRPr sz="3200" b="1" kern="1200">
                <a:solidFill>
                  <a:srgbClr val="003561"/>
                </a:solidFill>
                <a:latin typeface="RubFlama"/>
                <a:ea typeface="+mn-ea"/>
                <a:cs typeface="+mn-cs"/>
              </a:defRPr>
            </a:lvl1pPr>
            <a:lvl2pPr marL="741073" indent="-284918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2pPr>
            <a:lvl3pPr marL="1141108" indent="-227358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3pPr>
            <a:lvl4pPr marL="1598703" indent="-227358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4pPr>
            <a:lvl5pPr marL="2054857" indent="-227358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5pPr>
            <a:lvl6pPr marL="2512741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604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466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330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/>
              <a:t>FPGA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48B70A3-4817-4C7A-AE99-5BAE315448B3}"/>
              </a:ext>
            </a:extLst>
          </p:cNvPr>
          <p:cNvCxnSpPr/>
          <p:nvPr/>
        </p:nvCxnSpPr>
        <p:spPr>
          <a:xfrm>
            <a:off x="1209992" y="3027348"/>
            <a:ext cx="22175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BAF7104-C589-45B2-A06E-7B8AC0345155}"/>
              </a:ext>
            </a:extLst>
          </p:cNvPr>
          <p:cNvCxnSpPr/>
          <p:nvPr/>
        </p:nvCxnSpPr>
        <p:spPr>
          <a:xfrm>
            <a:off x="1209992" y="3201325"/>
            <a:ext cx="22175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A197D6F-53B6-423F-BEBB-09EE009B34C9}"/>
              </a:ext>
            </a:extLst>
          </p:cNvPr>
          <p:cNvCxnSpPr/>
          <p:nvPr/>
        </p:nvCxnSpPr>
        <p:spPr>
          <a:xfrm>
            <a:off x="1209992" y="3368159"/>
            <a:ext cx="22175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Wave 2">
            <a:extLst>
              <a:ext uri="{FF2B5EF4-FFF2-40B4-BE49-F238E27FC236}">
                <a16:creationId xmlns:a16="http://schemas.microsoft.com/office/drawing/2014/main" id="{C8678135-31CE-411F-9B90-86316A830385}"/>
              </a:ext>
            </a:extLst>
          </p:cNvPr>
          <p:cNvSpPr/>
          <p:nvPr/>
        </p:nvSpPr>
        <p:spPr>
          <a:xfrm>
            <a:off x="10211054" y="3402272"/>
            <a:ext cx="791429" cy="386728"/>
          </a:xfrm>
          <a:prstGeom prst="wav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BADB0070</a:t>
            </a:r>
          </a:p>
        </p:txBody>
      </p:sp>
      <p:sp>
        <p:nvSpPr>
          <p:cNvPr id="64" name="Wave 2">
            <a:extLst>
              <a:ext uri="{FF2B5EF4-FFF2-40B4-BE49-F238E27FC236}">
                <a16:creationId xmlns:a16="http://schemas.microsoft.com/office/drawing/2014/main" id="{7EF2FE9C-8877-4427-9B08-5E95A09A5130}"/>
              </a:ext>
            </a:extLst>
          </p:cNvPr>
          <p:cNvSpPr/>
          <p:nvPr/>
        </p:nvSpPr>
        <p:spPr>
          <a:xfrm>
            <a:off x="10116776" y="2972899"/>
            <a:ext cx="791429" cy="386728"/>
          </a:xfrm>
          <a:prstGeom prst="wav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C00FFEE</a:t>
            </a:r>
          </a:p>
        </p:txBody>
      </p:sp>
    </p:spTree>
    <p:extLst>
      <p:ext uri="{BB962C8B-B14F-4D97-AF65-F5344CB8AC3E}">
        <p14:creationId xmlns:p14="http://schemas.microsoft.com/office/powerpoint/2010/main" val="127208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185 L 0.10599 -0.00301 C 0.10794 -0.00324 0.10976 -0.0037 0.11172 -0.00393 C 0.1194 -0.00509 0.12161 0.00047 0.12422 -0.00856 C 0.12448 -0.00949 0.12461 -0.01064 0.12474 -0.0118 C 0.125 -0.01921 0.125 -0.02662 0.12539 -0.03402 C 0.12552 -0.0375 0.1263 -0.03819 0.12786 -0.03981 C 0.12851 -0.04027 0.12916 -0.04027 0.12982 -0.04074 C 0.13047 -0.04143 0.13099 -0.04236 0.13164 -0.04305 C 0.1345 -0.0456 0.13828 -0.04421 0.14101 -0.04421 L 0.28463 -0.04305 C 0.28568 -0.03981 0.28659 -0.03634 0.28724 -0.0331 C 0.28815 -0.0287 0.28802 -0.02407 0.28854 -0.01967 L 0.29023 -0.00972 L 0.29153 -0.00301 C 0.29193 -0.00185 0.29193 -0.00046 0.29232 0.00047 C 0.29336 0.00348 0.29349 0.0044 0.29544 0.00602 C 0.29661 0.00695 0.29922 0.00834 0.29922 0.00857 C 0.30117 0.00787 0.30338 0.00764 0.30547 0.00718 C 0.30664 0.00672 0.30794 0.00625 0.30911 0.00602 C 0.31159 0.00533 0.3181 0.00394 0.32044 0.00371 C 0.32565 0.00324 0.33086 0.00301 0.33594 0.00255 L 0.34713 0.00162 C 0.34948 0.0007 0.35078 0.00047 0.35273 -0.00069 C 0.35534 -0.00185 0.35403 -0.00185 0.35547 -0.00185 L 0.35547 -0.00162 L 0.35547 -0.00185 " pathEditMode="relative" rAng="0" ptsTypes="AAAAAAAAAAAAAAAAAAAAAAAAAAA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12" y="-16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185 L 0.10599 -0.00301 C 0.10794 -0.00324 0.10976 -0.0037 0.11172 -0.00394 C 0.1194 -0.00509 0.12161 0.00046 0.12422 -0.00857 C 0.12448 -0.00949 0.12461 -0.01065 0.12474 -0.01181 C 0.125 -0.01921 0.125 -0.02662 0.12539 -0.03403 C 0.12552 -0.0375 0.1263 -0.0382 0.12786 -0.03982 C 0.12851 -0.04028 0.12916 -0.04028 0.12982 -0.04074 C 0.13047 -0.04144 0.13099 -0.04236 0.13164 -0.04306 C 0.1345 -0.0456 0.13828 -0.04421 0.14101 -0.04421 L 0.28463 -0.04306 C 0.28568 -0.03982 0.28659 -0.03634 0.28724 -0.0331 C 0.28815 -0.0287 0.28802 -0.02407 0.28854 -0.01968 L 0.29023 -0.00972 L 0.29153 -0.00301 C 0.29193 -0.00185 0.29193 -0.00046 0.29232 0.00046 C 0.29336 0.00347 0.29349 0.0044 0.29544 0.00602 C 0.29661 0.00694 0.29922 0.00833 0.29922 0.00856 C 0.30117 0.00787 0.30338 0.00764 0.30547 0.00718 C 0.30664 0.00671 0.30794 0.00625 0.30911 0.00602 C 0.31159 0.00532 0.3181 0.00393 0.32044 0.0037 C 0.32565 0.00324 0.33086 0.00301 0.33594 0.00255 L 0.34713 0.00162 C 0.34948 0.00069 0.35078 0.00046 0.35273 -0.0007 C 0.35534 -0.00185 0.35403 -0.00185 0.35547 -0.00185 L 0.35547 -0.00162 L 0.35547 -0.00185 " pathEditMode="relative" rAng="0" ptsTypes="AAAAAAAAAAAAAAAAAAAAAAAAAAA">
                                      <p:cBhvr>
                                        <p:cTn id="1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12" y="-162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0.10677 -0.00116 C 0.10872 -0.00139 0.11055 -0.00186 0.1125 -0.00209 C 0.12018 -0.00324 0.12239 0.00231 0.125 -0.00672 C 0.12526 -0.00764 0.12539 -0.0088 0.12552 -0.00996 C 0.12578 -0.01737 0.12578 -0.02477 0.12617 -0.03218 C 0.1263 -0.03565 0.12708 -0.03635 0.12864 -0.03797 C 0.1293 -0.03843 0.12995 -0.03843 0.1306 -0.03889 C 0.13125 -0.03959 0.13177 -0.04051 0.13242 -0.04121 C 0.13529 -0.04375 0.13906 -0.04237 0.1418 -0.04237 L 0.28529 -0.04121 C 0.28646 -0.03797 0.28737 -0.03449 0.28802 -0.03125 C 0.28893 -0.02686 0.2888 -0.02223 0.28932 -0.01783 L 0.29088 -0.00787 L 0.29232 -0.00116 C 0.29271 4.07407E-6 0.29271 0.00138 0.2931 0.00231 C 0.29414 0.00532 0.29427 0.00625 0.29622 0.00787 C 0.29739 0.00879 0.3 0.01018 0.3 0.01041 C 0.30195 0.00972 0.30417 0.00949 0.30625 0.00902 C 0.30742 0.00856 0.30872 0.0081 0.30989 0.00787 C 0.31237 0.00717 0.31862 0.00578 0.32122 0.00555 C 0.32643 0.00509 0.33164 0.00486 0.33672 0.00439 L 0.34792 0.00347 C 0.35026 0.00254 0.35156 0.00231 0.35338 0.00115 C 0.35612 4.07407E-6 0.35482 4.07407E-6 0.35625 4.07407E-6 L 0.35625 0.00023 L 0.35625 4.07407E-6 " pathEditMode="relative" rAng="0" ptsTypes="AAAAAAAAAAAAAAAAAAAAAAAAAAA">
                                      <p:cBhvr>
                                        <p:cTn id="2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12" y="-162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6 -0.00046 L -0.21588 -0.00833 C -0.21797 -0.00578 -0.22018 -0.00324 -0.22213 -0.00046 C -0.22279 0.00047 -0.22357 0.00139 -0.22396 0.00278 C -0.22448 0.00417 -0.22435 0.00602 -0.22487 0.00741 C -0.22552 0.00973 -0.22669 0.01158 -0.22747 0.01389 C -0.22786 0.01598 -0.22799 0.01806 -0.22838 0.02014 C -0.22943 0.02454 -0.23138 0.02824 -0.23203 0.03287 C -0.23229 0.03496 -0.23255 0.03704 -0.23294 0.03912 C -0.23372 0.04584 -0.23398 0.04977 -0.23463 0.05672 C -0.23502 0.06574 -0.23516 0.07477 -0.23555 0.0838 C -0.23581 0.08797 -0.23646 0.09236 -0.23737 0.0963 C -0.23789 0.09908 -0.23867 0.10162 -0.23919 0.1044 C -0.23958 0.10648 -0.23984 0.10857 -0.23997 0.11065 C -0.24036 0.11389 -0.24049 0.11713 -0.24088 0.12014 C -0.24362 0.14283 -0.24167 0.1257 -0.24362 0.13773 C -0.24388 0.13982 -0.24401 0.14213 -0.24453 0.14398 C -0.24974 0.16551 -0.24336 0.13357 -0.24713 0.15371 C -0.25117 0.15185 -0.24987 0.15348 -0.25169 0.15047 L -0.59088 0.14398 " pathEditMode="relative" ptsTypes="AAAAAAAAAAAAAAAAAAAA">
                                      <p:cBhvr>
                                        <p:cTn id="2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4" grpId="0" animBg="1"/>
      <p:bldP spid="57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5">
            <a:extLst>
              <a:ext uri="{FF2B5EF4-FFF2-40B4-BE49-F238E27FC236}">
                <a16:creationId xmlns:a16="http://schemas.microsoft.com/office/drawing/2014/main" id="{F3A830C6-ADE2-48C2-9574-A2C69E61AB74}"/>
              </a:ext>
            </a:extLst>
          </p:cNvPr>
          <p:cNvSpPr txBox="1">
            <a:spLocks/>
          </p:cNvSpPr>
          <p:nvPr/>
        </p:nvSpPr>
        <p:spPr>
          <a:xfrm>
            <a:off x="4575" y="2011500"/>
            <a:ext cx="12192000" cy="2835000"/>
          </a:xfrm>
          <a:prstGeom prst="rect">
            <a:avLst/>
          </a:prstGeom>
        </p:spPr>
        <p:txBody>
          <a:bodyPr/>
          <a:lstStyle>
            <a:lvl1pPr marL="342477" indent="-342477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073" indent="-284918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08" indent="-227358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703" indent="-227358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857" indent="-227358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2741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604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466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330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800" dirty="0">
                <a:latin typeface="RubFlama" panose="02000000000000000000" pitchFamily="2" charset="0"/>
              </a:rPr>
              <a:t> A</a:t>
            </a:r>
            <a:r>
              <a:rPr lang="en-US" sz="7200" dirty="0">
                <a:latin typeface="RubFlama" panose="02000000000000000000" pitchFamily="2" charset="0"/>
              </a:rPr>
              <a:t>TTACK</a:t>
            </a:r>
            <a:r>
              <a:rPr lang="en-US" sz="8800" dirty="0">
                <a:latin typeface="RubFlama" panose="02000000000000000000" pitchFamily="2" charset="0"/>
              </a:rPr>
              <a:t> I</a:t>
            </a:r>
            <a:br>
              <a:rPr lang="en-US" sz="8800" dirty="0">
                <a:latin typeface="RubFlama" panose="02000000000000000000" pitchFamily="2" charset="0"/>
              </a:rPr>
            </a:br>
            <a:r>
              <a:rPr lang="en-US" sz="8000" dirty="0">
                <a:latin typeface="RubFlama" panose="02000000000000000000" pitchFamily="2" charset="0"/>
              </a:rPr>
              <a:t>B</a:t>
            </a:r>
            <a:r>
              <a:rPr lang="en-US" sz="6600" dirty="0">
                <a:latin typeface="RubFlama" panose="02000000000000000000" pitchFamily="2" charset="0"/>
              </a:rPr>
              <a:t>REAKING</a:t>
            </a:r>
            <a:r>
              <a:rPr lang="en-US" sz="8000" dirty="0">
                <a:latin typeface="RubFlama" panose="02000000000000000000" pitchFamily="2" charset="0"/>
              </a:rPr>
              <a:t> C</a:t>
            </a:r>
            <a:r>
              <a:rPr lang="en-US" sz="6600" dirty="0">
                <a:latin typeface="RubFlama" panose="02000000000000000000" pitchFamily="2" charset="0"/>
              </a:rPr>
              <a:t>ONFIDENTIALITY</a:t>
            </a:r>
            <a:endParaRPr lang="en-US" sz="5400" dirty="0">
              <a:latin typeface="RubFlama" panose="02000000000000000000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2279A8A-527A-4913-A235-EC2B773848E0}"/>
              </a:ext>
            </a:extLst>
          </p:cNvPr>
          <p:cNvCxnSpPr>
            <a:cxnSpLocks/>
          </p:cNvCxnSpPr>
          <p:nvPr/>
        </p:nvCxnSpPr>
        <p:spPr>
          <a:xfrm>
            <a:off x="8346000" y="2754000"/>
            <a:ext cx="333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81E7615-0823-4467-A80B-C67DD49EAE98}"/>
              </a:ext>
            </a:extLst>
          </p:cNvPr>
          <p:cNvCxnSpPr>
            <a:cxnSpLocks/>
          </p:cNvCxnSpPr>
          <p:nvPr/>
        </p:nvCxnSpPr>
        <p:spPr>
          <a:xfrm>
            <a:off x="516000" y="2754000"/>
            <a:ext cx="3645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02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599B7FA9-08F2-4B62-82A8-4DC0E1799133}"/>
              </a:ext>
            </a:extLst>
          </p:cNvPr>
          <p:cNvSpPr/>
          <p:nvPr/>
        </p:nvSpPr>
        <p:spPr>
          <a:xfrm>
            <a:off x="2503370" y="1394688"/>
            <a:ext cx="9262630" cy="413224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00AD1D5D-CA1E-4EB2-9F3E-11E4EF0124CC}"/>
              </a:ext>
            </a:extLst>
          </p:cNvPr>
          <p:cNvSpPr txBox="1">
            <a:spLocks/>
          </p:cNvSpPr>
          <p:nvPr/>
        </p:nvSpPr>
        <p:spPr>
          <a:xfrm>
            <a:off x="2503370" y="1222991"/>
            <a:ext cx="10273141" cy="792088"/>
          </a:xfrm>
          <a:prstGeom prst="rect">
            <a:avLst/>
          </a:prstGeom>
        </p:spPr>
        <p:txBody>
          <a:bodyPr anchor="ctr"/>
          <a:lstStyle>
            <a:lvl1pPr marL="0" indent="0" algn="l" defTabSz="912310" rtl="0" fontAlgn="base">
              <a:spcBef>
                <a:spcPct val="20000"/>
              </a:spcBef>
              <a:spcAft>
                <a:spcPct val="0"/>
              </a:spcAft>
              <a:buClr>
                <a:srgbClr val="8DAE10"/>
              </a:buClr>
              <a:buFont typeface="Arial" charset="0"/>
              <a:buNone/>
              <a:defRPr sz="3200" b="1" kern="1200">
                <a:solidFill>
                  <a:srgbClr val="003561"/>
                </a:solidFill>
                <a:latin typeface="RubFlama"/>
                <a:ea typeface="+mn-ea"/>
                <a:cs typeface="+mn-cs"/>
              </a:defRPr>
            </a:lvl1pPr>
            <a:lvl2pPr marL="741073" indent="-284918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2pPr>
            <a:lvl3pPr marL="1141108" indent="-227358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3pPr>
            <a:lvl4pPr marL="1598703" indent="-227358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4pPr>
            <a:lvl5pPr marL="2054857" indent="-227358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5pPr>
            <a:lvl6pPr marL="2512741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604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466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330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/>
              <a:t>FPGA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2698CE9-2E4E-4118-B7A7-8D06BB11E3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0"/>
              <a:t>Attack</a:t>
            </a:r>
          </a:p>
        </p:txBody>
      </p:sp>
      <p:pic>
        <p:nvPicPr>
          <p:cNvPr id="12" name="Grafik 13">
            <a:extLst>
              <a:ext uri="{FF2B5EF4-FFF2-40B4-BE49-F238E27FC236}">
                <a16:creationId xmlns:a16="http://schemas.microsoft.com/office/drawing/2014/main" id="{60F3BFD4-A524-42BF-8658-56D225314B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4" r="10062"/>
          <a:stretch/>
        </p:blipFill>
        <p:spPr>
          <a:xfrm>
            <a:off x="9738629" y="2626233"/>
            <a:ext cx="1791430" cy="1728347"/>
          </a:xfrm>
          <a:prstGeom prst="rect">
            <a:avLst/>
          </a:prstGeom>
        </p:spPr>
      </p:pic>
      <p:sp>
        <p:nvSpPr>
          <p:cNvPr id="22" name="Textfeld 71">
            <a:extLst>
              <a:ext uri="{FF2B5EF4-FFF2-40B4-BE49-F238E27FC236}">
                <a16:creationId xmlns:a16="http://schemas.microsoft.com/office/drawing/2014/main" id="{A009405D-5D73-4E00-88AA-C52008DA24C0}"/>
              </a:ext>
            </a:extLst>
          </p:cNvPr>
          <p:cNvSpPr txBox="1"/>
          <p:nvPr/>
        </p:nvSpPr>
        <p:spPr>
          <a:xfrm>
            <a:off x="7308156" y="2761428"/>
            <a:ext cx="175547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FDRO</a:t>
            </a:r>
          </a:p>
        </p:txBody>
      </p:sp>
      <p:sp>
        <p:nvSpPr>
          <p:cNvPr id="23" name="Textfeld 71">
            <a:extLst>
              <a:ext uri="{FF2B5EF4-FFF2-40B4-BE49-F238E27FC236}">
                <a16:creationId xmlns:a16="http://schemas.microsoft.com/office/drawing/2014/main" id="{24549A1D-EF64-4BAC-BA6E-6C163675E6E1}"/>
              </a:ext>
            </a:extLst>
          </p:cNvPr>
          <p:cNvSpPr txBox="1"/>
          <p:nvPr/>
        </p:nvSpPr>
        <p:spPr>
          <a:xfrm>
            <a:off x="7307684" y="4608760"/>
            <a:ext cx="175499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…</a:t>
            </a:r>
          </a:p>
        </p:txBody>
      </p:sp>
      <p:sp>
        <p:nvSpPr>
          <p:cNvPr id="24" name="Textfeld 71">
            <a:extLst>
              <a:ext uri="{FF2B5EF4-FFF2-40B4-BE49-F238E27FC236}">
                <a16:creationId xmlns:a16="http://schemas.microsoft.com/office/drawing/2014/main" id="{810CD367-308F-4076-9F5A-FFBC6EACA3A5}"/>
              </a:ext>
            </a:extLst>
          </p:cNvPr>
          <p:cNvSpPr txBox="1"/>
          <p:nvPr/>
        </p:nvSpPr>
        <p:spPr>
          <a:xfrm>
            <a:off x="7308629" y="3223765"/>
            <a:ext cx="1755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Status</a:t>
            </a:r>
          </a:p>
        </p:txBody>
      </p:sp>
      <p:sp>
        <p:nvSpPr>
          <p:cNvPr id="25" name="Textfeld 71">
            <a:extLst>
              <a:ext uri="{FF2B5EF4-FFF2-40B4-BE49-F238E27FC236}">
                <a16:creationId xmlns:a16="http://schemas.microsoft.com/office/drawing/2014/main" id="{D30FA440-C48C-444B-88EB-083B663F9594}"/>
              </a:ext>
            </a:extLst>
          </p:cNvPr>
          <p:cNvSpPr txBox="1"/>
          <p:nvPr/>
        </p:nvSpPr>
        <p:spPr>
          <a:xfrm>
            <a:off x="7308630" y="3685430"/>
            <a:ext cx="175499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Control 0</a:t>
            </a:r>
          </a:p>
        </p:txBody>
      </p:sp>
      <p:sp>
        <p:nvSpPr>
          <p:cNvPr id="26" name="Textfeld 71">
            <a:extLst>
              <a:ext uri="{FF2B5EF4-FFF2-40B4-BE49-F238E27FC236}">
                <a16:creationId xmlns:a16="http://schemas.microsoft.com/office/drawing/2014/main" id="{96DBA046-F5C8-4AA9-A0CE-280031C9F13A}"/>
              </a:ext>
            </a:extLst>
          </p:cNvPr>
          <p:cNvSpPr txBox="1"/>
          <p:nvPr/>
        </p:nvSpPr>
        <p:spPr>
          <a:xfrm>
            <a:off x="7308157" y="4147095"/>
            <a:ext cx="175499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WBSTAR</a:t>
            </a:r>
          </a:p>
        </p:txBody>
      </p:sp>
      <p:sp>
        <p:nvSpPr>
          <p:cNvPr id="27" name="Textfeld 71">
            <a:extLst>
              <a:ext uri="{FF2B5EF4-FFF2-40B4-BE49-F238E27FC236}">
                <a16:creationId xmlns:a16="http://schemas.microsoft.com/office/drawing/2014/main" id="{B2D43D5D-7BAE-4B6E-8786-5047051EE0BE}"/>
              </a:ext>
            </a:extLst>
          </p:cNvPr>
          <p:cNvSpPr txBox="1"/>
          <p:nvPr/>
        </p:nvSpPr>
        <p:spPr>
          <a:xfrm>
            <a:off x="7308156" y="2299091"/>
            <a:ext cx="175547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FDRI</a:t>
            </a:r>
          </a:p>
        </p:txBody>
      </p:sp>
      <p:cxnSp>
        <p:nvCxnSpPr>
          <p:cNvPr id="35" name="Gerade Verbindung mit Pfeil 14">
            <a:extLst>
              <a:ext uri="{FF2B5EF4-FFF2-40B4-BE49-F238E27FC236}">
                <a16:creationId xmlns:a16="http://schemas.microsoft.com/office/drawing/2014/main" id="{161A1E68-5651-4FB5-B836-692ED87FAE11}"/>
              </a:ext>
            </a:extLst>
          </p:cNvPr>
          <p:cNvCxnSpPr>
            <a:cxnSpLocks/>
          </p:cNvCxnSpPr>
          <p:nvPr/>
        </p:nvCxnSpPr>
        <p:spPr>
          <a:xfrm>
            <a:off x="9062683" y="2554598"/>
            <a:ext cx="67594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71">
            <a:extLst>
              <a:ext uri="{FF2B5EF4-FFF2-40B4-BE49-F238E27FC236}">
                <a16:creationId xmlns:a16="http://schemas.microsoft.com/office/drawing/2014/main" id="{9A8A0DD0-FC97-49C5-AAE4-A4DB15EE3C6E}"/>
              </a:ext>
            </a:extLst>
          </p:cNvPr>
          <p:cNvSpPr txBox="1"/>
          <p:nvPr/>
        </p:nvSpPr>
        <p:spPr>
          <a:xfrm>
            <a:off x="9738628" y="2292791"/>
            <a:ext cx="179143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Fabric</a:t>
            </a:r>
          </a:p>
        </p:txBody>
      </p:sp>
      <p:cxnSp>
        <p:nvCxnSpPr>
          <p:cNvPr id="38" name="Gerade Verbindung mit Pfeil 14">
            <a:extLst>
              <a:ext uri="{FF2B5EF4-FFF2-40B4-BE49-F238E27FC236}">
                <a16:creationId xmlns:a16="http://schemas.microsoft.com/office/drawing/2014/main" id="{8FBBB91F-ED46-41B3-98B9-65555DC8586B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6365910" y="2523623"/>
            <a:ext cx="942246" cy="63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14">
            <a:extLst>
              <a:ext uri="{FF2B5EF4-FFF2-40B4-BE49-F238E27FC236}">
                <a16:creationId xmlns:a16="http://schemas.microsoft.com/office/drawing/2014/main" id="{2643268B-7144-4415-A377-239CA81195F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6365910" y="2992260"/>
            <a:ext cx="942246" cy="1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14">
            <a:extLst>
              <a:ext uri="{FF2B5EF4-FFF2-40B4-BE49-F238E27FC236}">
                <a16:creationId xmlns:a16="http://schemas.microsoft.com/office/drawing/2014/main" id="{64B0402F-969B-4E39-823A-1E77B5C8FFD5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6365910" y="3454598"/>
            <a:ext cx="94271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14">
            <a:extLst>
              <a:ext uri="{FF2B5EF4-FFF2-40B4-BE49-F238E27FC236}">
                <a16:creationId xmlns:a16="http://schemas.microsoft.com/office/drawing/2014/main" id="{3400FF98-8DAE-442B-AAA9-66D712FDD126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6366000" y="3916262"/>
            <a:ext cx="942630" cy="1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14">
            <a:extLst>
              <a:ext uri="{FF2B5EF4-FFF2-40B4-BE49-F238E27FC236}">
                <a16:creationId xmlns:a16="http://schemas.microsoft.com/office/drawing/2014/main" id="{27ECFD32-CC1C-497E-9F05-9BF4029996A0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6366000" y="4377928"/>
            <a:ext cx="942157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14">
            <a:extLst>
              <a:ext uri="{FF2B5EF4-FFF2-40B4-BE49-F238E27FC236}">
                <a16:creationId xmlns:a16="http://schemas.microsoft.com/office/drawing/2014/main" id="{74BD4BB5-90DC-468E-9B85-04307B6E93B4}"/>
              </a:ext>
            </a:extLst>
          </p:cNvPr>
          <p:cNvCxnSpPr>
            <a:cxnSpLocks/>
          </p:cNvCxnSpPr>
          <p:nvPr/>
        </p:nvCxnSpPr>
        <p:spPr>
          <a:xfrm>
            <a:off x="6366000" y="4849598"/>
            <a:ext cx="942156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feld 71">
            <a:extLst>
              <a:ext uri="{FF2B5EF4-FFF2-40B4-BE49-F238E27FC236}">
                <a16:creationId xmlns:a16="http://schemas.microsoft.com/office/drawing/2014/main" id="{80A119E8-4E95-4463-ADA9-3FE5A6D73953}"/>
              </a:ext>
            </a:extLst>
          </p:cNvPr>
          <p:cNvSpPr txBox="1"/>
          <p:nvPr/>
        </p:nvSpPr>
        <p:spPr>
          <a:xfrm rot="16200000">
            <a:off x="4732182" y="3454597"/>
            <a:ext cx="277763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Configuration Engine</a:t>
            </a:r>
          </a:p>
        </p:txBody>
      </p:sp>
      <p:cxnSp>
        <p:nvCxnSpPr>
          <p:cNvPr id="87" name="Gerade Verbindung mit Pfeil 14">
            <a:extLst>
              <a:ext uri="{FF2B5EF4-FFF2-40B4-BE49-F238E27FC236}">
                <a16:creationId xmlns:a16="http://schemas.microsoft.com/office/drawing/2014/main" id="{5120C732-4994-4724-A3AB-CA2FD9B9AAD2}"/>
              </a:ext>
            </a:extLst>
          </p:cNvPr>
          <p:cNvCxnSpPr>
            <a:cxnSpLocks/>
          </p:cNvCxnSpPr>
          <p:nvPr/>
        </p:nvCxnSpPr>
        <p:spPr>
          <a:xfrm flipH="1">
            <a:off x="2503370" y="4464000"/>
            <a:ext cx="338679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mit Pfeil 14">
            <a:extLst>
              <a:ext uri="{FF2B5EF4-FFF2-40B4-BE49-F238E27FC236}">
                <a16:creationId xmlns:a16="http://schemas.microsoft.com/office/drawing/2014/main" id="{810BFC5F-0BC7-407F-A7BC-A87CC3D11846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9063629" y="2992261"/>
            <a:ext cx="674999" cy="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014DABB1-850A-4856-AA2E-2582DE3C399D}"/>
              </a:ext>
            </a:extLst>
          </p:cNvPr>
          <p:cNvSpPr/>
          <p:nvPr/>
        </p:nvSpPr>
        <p:spPr>
          <a:xfrm>
            <a:off x="7123792" y="1613298"/>
            <a:ext cx="1934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Configuration Registers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091DAD7-D6AD-42C8-B433-5B3E35656AD9}"/>
              </a:ext>
            </a:extLst>
          </p:cNvPr>
          <p:cNvSpPr/>
          <p:nvPr/>
        </p:nvSpPr>
        <p:spPr>
          <a:xfrm>
            <a:off x="1232757" y="1954789"/>
            <a:ext cx="109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Bitstream</a:t>
            </a:r>
          </a:p>
        </p:txBody>
      </p:sp>
      <p:cxnSp>
        <p:nvCxnSpPr>
          <p:cNvPr id="32" name="Gerade Verbindung mit Pfeil 14">
            <a:extLst>
              <a:ext uri="{FF2B5EF4-FFF2-40B4-BE49-F238E27FC236}">
                <a16:creationId xmlns:a16="http://schemas.microsoft.com/office/drawing/2014/main" id="{0958C64D-EADA-4E1C-9348-56EC68379F14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2143098" y="3209394"/>
            <a:ext cx="98762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rapezoid 32">
            <a:extLst>
              <a:ext uri="{FF2B5EF4-FFF2-40B4-BE49-F238E27FC236}">
                <a16:creationId xmlns:a16="http://schemas.microsoft.com/office/drawing/2014/main" id="{2486F5E7-0A06-441D-B23C-DA64EFB16A81}"/>
              </a:ext>
            </a:extLst>
          </p:cNvPr>
          <p:cNvSpPr/>
          <p:nvPr/>
        </p:nvSpPr>
        <p:spPr>
          <a:xfrm rot="16200000">
            <a:off x="2686069" y="3074439"/>
            <a:ext cx="1159211" cy="269910"/>
          </a:xfrm>
          <a:prstGeom prst="trapezoi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Dec?</a:t>
            </a:r>
          </a:p>
        </p:txBody>
      </p:sp>
      <p:sp>
        <p:nvSpPr>
          <p:cNvPr id="34" name="Trapezoid 33">
            <a:extLst>
              <a:ext uri="{FF2B5EF4-FFF2-40B4-BE49-F238E27FC236}">
                <a16:creationId xmlns:a16="http://schemas.microsoft.com/office/drawing/2014/main" id="{7897640A-AA38-4FC6-8B5C-EA4A08F037E3}"/>
              </a:ext>
            </a:extLst>
          </p:cNvPr>
          <p:cNvSpPr/>
          <p:nvPr/>
        </p:nvSpPr>
        <p:spPr>
          <a:xfrm rot="5400000">
            <a:off x="4660929" y="3074439"/>
            <a:ext cx="1159211" cy="269910"/>
          </a:xfrm>
          <a:prstGeom prst="trapezoi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36" name="Gerade Verbindung mit Pfeil 14">
            <a:extLst>
              <a:ext uri="{FF2B5EF4-FFF2-40B4-BE49-F238E27FC236}">
                <a16:creationId xmlns:a16="http://schemas.microsoft.com/office/drawing/2014/main" id="{08F7AA9E-CCD2-4084-8964-3C6C83CD8278}"/>
              </a:ext>
            </a:extLst>
          </p:cNvPr>
          <p:cNvCxnSpPr>
            <a:cxnSpLocks/>
            <a:stCxn id="34" idx="0"/>
          </p:cNvCxnSpPr>
          <p:nvPr/>
        </p:nvCxnSpPr>
        <p:spPr>
          <a:xfrm>
            <a:off x="5375490" y="3209395"/>
            <a:ext cx="51467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14">
            <a:extLst>
              <a:ext uri="{FF2B5EF4-FFF2-40B4-BE49-F238E27FC236}">
                <a16:creationId xmlns:a16="http://schemas.microsoft.com/office/drawing/2014/main" id="{1DC3D34E-127C-4499-964E-0F99D003EFCD}"/>
              </a:ext>
            </a:extLst>
          </p:cNvPr>
          <p:cNvCxnSpPr>
            <a:cxnSpLocks/>
          </p:cNvCxnSpPr>
          <p:nvPr/>
        </p:nvCxnSpPr>
        <p:spPr>
          <a:xfrm>
            <a:off x="3400630" y="2935074"/>
            <a:ext cx="170494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14">
            <a:extLst>
              <a:ext uri="{FF2B5EF4-FFF2-40B4-BE49-F238E27FC236}">
                <a16:creationId xmlns:a16="http://schemas.microsoft.com/office/drawing/2014/main" id="{857A71B8-82F7-430F-8144-C97E25FCF1EA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3400630" y="3513167"/>
            <a:ext cx="452568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71">
            <a:extLst>
              <a:ext uri="{FF2B5EF4-FFF2-40B4-BE49-F238E27FC236}">
                <a16:creationId xmlns:a16="http://schemas.microsoft.com/office/drawing/2014/main" id="{51B8A613-26C2-4D1C-9180-4ABCCE3F4313}"/>
              </a:ext>
            </a:extLst>
          </p:cNvPr>
          <p:cNvSpPr txBox="1"/>
          <p:nvPr/>
        </p:nvSpPr>
        <p:spPr>
          <a:xfrm>
            <a:off x="3853198" y="3282335"/>
            <a:ext cx="79981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DEC</a:t>
            </a:r>
          </a:p>
        </p:txBody>
      </p:sp>
      <p:cxnSp>
        <p:nvCxnSpPr>
          <p:cNvPr id="53" name="Gerade Verbindung mit Pfeil 14">
            <a:extLst>
              <a:ext uri="{FF2B5EF4-FFF2-40B4-BE49-F238E27FC236}">
                <a16:creationId xmlns:a16="http://schemas.microsoft.com/office/drawing/2014/main" id="{EEC8D574-17E6-439D-8335-043D41577D13}"/>
              </a:ext>
            </a:extLst>
          </p:cNvPr>
          <p:cNvCxnSpPr>
            <a:cxnSpLocks/>
          </p:cNvCxnSpPr>
          <p:nvPr/>
        </p:nvCxnSpPr>
        <p:spPr>
          <a:xfrm>
            <a:off x="4653010" y="3513167"/>
            <a:ext cx="45256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71">
            <a:extLst>
              <a:ext uri="{FF2B5EF4-FFF2-40B4-BE49-F238E27FC236}">
                <a16:creationId xmlns:a16="http://schemas.microsoft.com/office/drawing/2014/main" id="{1FA041AA-973A-4186-B95E-1C42F95E2806}"/>
              </a:ext>
            </a:extLst>
          </p:cNvPr>
          <p:cNvSpPr txBox="1"/>
          <p:nvPr/>
        </p:nvSpPr>
        <p:spPr>
          <a:xfrm rot="16200000">
            <a:off x="1532070" y="3637460"/>
            <a:ext cx="157326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JTAG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1793DF3E-5447-4D0B-B765-7123F63A0AA9}"/>
              </a:ext>
            </a:extLst>
          </p:cNvPr>
          <p:cNvCxnSpPr>
            <a:cxnSpLocks/>
          </p:cNvCxnSpPr>
          <p:nvPr/>
        </p:nvCxnSpPr>
        <p:spPr>
          <a:xfrm flipV="1">
            <a:off x="2955939" y="2933562"/>
            <a:ext cx="448984" cy="275832"/>
          </a:xfrm>
          <a:prstGeom prst="bentConnector3">
            <a:avLst>
              <a:gd name="adj1" fmla="val 52122"/>
            </a:avLst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AD2624A4-A34E-40C2-B5ED-00B18CFCE211}"/>
              </a:ext>
            </a:extLst>
          </p:cNvPr>
          <p:cNvCxnSpPr>
            <a:cxnSpLocks/>
          </p:cNvCxnSpPr>
          <p:nvPr/>
        </p:nvCxnSpPr>
        <p:spPr>
          <a:xfrm>
            <a:off x="2933181" y="3206087"/>
            <a:ext cx="467448" cy="307080"/>
          </a:xfrm>
          <a:prstGeom prst="bentConnector3">
            <a:avLst>
              <a:gd name="adj1" fmla="val 54755"/>
            </a:avLst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DA40028D-12AE-47B4-8B09-0F675A933630}"/>
              </a:ext>
            </a:extLst>
          </p:cNvPr>
          <p:cNvCxnSpPr>
            <a:cxnSpLocks/>
          </p:cNvCxnSpPr>
          <p:nvPr/>
        </p:nvCxnSpPr>
        <p:spPr>
          <a:xfrm>
            <a:off x="4879294" y="2932665"/>
            <a:ext cx="496196" cy="273422"/>
          </a:xfrm>
          <a:prstGeom prst="bentConnector3">
            <a:avLst>
              <a:gd name="adj1" fmla="val 73515"/>
            </a:avLst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91535621-CEF3-4802-B597-1CD70C4AF972}"/>
              </a:ext>
            </a:extLst>
          </p:cNvPr>
          <p:cNvCxnSpPr>
            <a:cxnSpLocks/>
            <a:endCxn id="34" idx="0"/>
          </p:cNvCxnSpPr>
          <p:nvPr/>
        </p:nvCxnSpPr>
        <p:spPr>
          <a:xfrm flipV="1">
            <a:off x="4907853" y="3209395"/>
            <a:ext cx="467637" cy="306356"/>
          </a:xfrm>
          <a:prstGeom prst="bentConnector3">
            <a:avLst>
              <a:gd name="adj1" fmla="val 71856"/>
            </a:avLst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Wave 7">
            <a:extLst>
              <a:ext uri="{FF2B5EF4-FFF2-40B4-BE49-F238E27FC236}">
                <a16:creationId xmlns:a16="http://schemas.microsoft.com/office/drawing/2014/main" id="{A28EF33E-3ED2-496F-A2DB-02124FE5B755}"/>
              </a:ext>
            </a:extLst>
          </p:cNvPr>
          <p:cNvSpPr/>
          <p:nvPr/>
        </p:nvSpPr>
        <p:spPr>
          <a:xfrm>
            <a:off x="1341940" y="3042272"/>
            <a:ext cx="791429" cy="386728"/>
          </a:xfrm>
          <a:prstGeom prst="wav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"Header"</a:t>
            </a:r>
          </a:p>
        </p:txBody>
      </p:sp>
      <p:sp>
        <p:nvSpPr>
          <p:cNvPr id="57" name="Wave 6">
            <a:extLst>
              <a:ext uri="{FF2B5EF4-FFF2-40B4-BE49-F238E27FC236}">
                <a16:creationId xmlns:a16="http://schemas.microsoft.com/office/drawing/2014/main" id="{D1C83892-8616-45D7-A06C-6FAEFB9ABA41}"/>
              </a:ext>
            </a:extLst>
          </p:cNvPr>
          <p:cNvSpPr/>
          <p:nvPr/>
        </p:nvSpPr>
        <p:spPr>
          <a:xfrm>
            <a:off x="1348979" y="3029729"/>
            <a:ext cx="791429" cy="386728"/>
          </a:xfrm>
          <a:prstGeom prst="wav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"StartDec"</a:t>
            </a:r>
          </a:p>
        </p:txBody>
      </p:sp>
      <p:sp>
        <p:nvSpPr>
          <p:cNvPr id="71" name="Wave 6_5">
            <a:extLst>
              <a:ext uri="{FF2B5EF4-FFF2-40B4-BE49-F238E27FC236}">
                <a16:creationId xmlns:a16="http://schemas.microsoft.com/office/drawing/2014/main" id="{6248E8FA-60DE-4A98-9E97-9359C1D0CD30}"/>
              </a:ext>
            </a:extLst>
          </p:cNvPr>
          <p:cNvSpPr/>
          <p:nvPr/>
        </p:nvSpPr>
        <p:spPr>
          <a:xfrm>
            <a:off x="1341940" y="3016030"/>
            <a:ext cx="791429" cy="386728"/>
          </a:xfrm>
          <a:prstGeom prst="wav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00" dirty="0"/>
              <a:t>HMACHead</a:t>
            </a:r>
            <a:endParaRPr lang="de-DE" sz="1400" dirty="0"/>
          </a:p>
        </p:txBody>
      </p:sp>
      <p:sp>
        <p:nvSpPr>
          <p:cNvPr id="65" name="Wave5">
            <a:extLst>
              <a:ext uri="{FF2B5EF4-FFF2-40B4-BE49-F238E27FC236}">
                <a16:creationId xmlns:a16="http://schemas.microsoft.com/office/drawing/2014/main" id="{0F200B52-BEA4-49BF-BE0F-8D7DBAD6B547}"/>
              </a:ext>
            </a:extLst>
          </p:cNvPr>
          <p:cNvSpPr/>
          <p:nvPr/>
        </p:nvSpPr>
        <p:spPr>
          <a:xfrm>
            <a:off x="1341940" y="3035492"/>
            <a:ext cx="791429" cy="386728"/>
          </a:xfrm>
          <a:prstGeom prst="wav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"WrCntr0"</a:t>
            </a:r>
          </a:p>
        </p:txBody>
      </p:sp>
      <p:sp>
        <p:nvSpPr>
          <p:cNvPr id="47" name="Wave 4">
            <a:extLst>
              <a:ext uri="{FF2B5EF4-FFF2-40B4-BE49-F238E27FC236}">
                <a16:creationId xmlns:a16="http://schemas.microsoft.com/office/drawing/2014/main" id="{2336C413-3E5F-47D8-87A9-A03024B57D74}"/>
              </a:ext>
            </a:extLst>
          </p:cNvPr>
          <p:cNvSpPr/>
          <p:nvPr/>
        </p:nvSpPr>
        <p:spPr>
          <a:xfrm>
            <a:off x="1351668" y="3048092"/>
            <a:ext cx="791429" cy="386728"/>
          </a:xfrm>
          <a:prstGeom prst="wav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02003FE5</a:t>
            </a:r>
          </a:p>
        </p:txBody>
      </p:sp>
      <p:sp>
        <p:nvSpPr>
          <p:cNvPr id="52" name="Wave 3">
            <a:extLst>
              <a:ext uri="{FF2B5EF4-FFF2-40B4-BE49-F238E27FC236}">
                <a16:creationId xmlns:a16="http://schemas.microsoft.com/office/drawing/2014/main" id="{95B52FFA-23D0-4303-B3CE-00AE589DD1FA}"/>
              </a:ext>
            </a:extLst>
          </p:cNvPr>
          <p:cNvSpPr/>
          <p:nvPr/>
        </p:nvSpPr>
        <p:spPr>
          <a:xfrm>
            <a:off x="1341940" y="3042272"/>
            <a:ext cx="916241" cy="386728"/>
          </a:xfrm>
          <a:prstGeom prst="wave">
            <a:avLst/>
          </a:prstGeom>
          <a:ln>
            <a:solidFill>
              <a:srgbClr val="CE302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WrWBSTAR</a:t>
            </a:r>
          </a:p>
        </p:txBody>
      </p:sp>
      <p:sp>
        <p:nvSpPr>
          <p:cNvPr id="48" name="Wave 2">
            <a:extLst>
              <a:ext uri="{FF2B5EF4-FFF2-40B4-BE49-F238E27FC236}">
                <a16:creationId xmlns:a16="http://schemas.microsoft.com/office/drawing/2014/main" id="{804EB7CF-9F78-4D8A-8868-60AA1898A4C8}"/>
              </a:ext>
            </a:extLst>
          </p:cNvPr>
          <p:cNvSpPr/>
          <p:nvPr/>
        </p:nvSpPr>
        <p:spPr>
          <a:xfrm>
            <a:off x="1351668" y="3048092"/>
            <a:ext cx="791429" cy="386728"/>
          </a:xfrm>
          <a:prstGeom prst="wave">
            <a:avLst/>
          </a:prstGeom>
          <a:ln>
            <a:solidFill>
              <a:srgbClr val="CE302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COFFEEEE</a:t>
            </a:r>
          </a:p>
        </p:txBody>
      </p:sp>
      <p:sp>
        <p:nvSpPr>
          <p:cNvPr id="60" name="Wave 2">
            <a:extLst>
              <a:ext uri="{FF2B5EF4-FFF2-40B4-BE49-F238E27FC236}">
                <a16:creationId xmlns:a16="http://schemas.microsoft.com/office/drawing/2014/main" id="{6D1947D0-A905-4284-872E-2186B957E185}"/>
              </a:ext>
            </a:extLst>
          </p:cNvPr>
          <p:cNvSpPr/>
          <p:nvPr/>
        </p:nvSpPr>
        <p:spPr>
          <a:xfrm>
            <a:off x="1345430" y="3048035"/>
            <a:ext cx="791429" cy="386728"/>
          </a:xfrm>
          <a:prstGeom prst="wave">
            <a:avLst/>
          </a:prstGeom>
          <a:ln>
            <a:solidFill>
              <a:srgbClr val="CE302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BADB0070</a:t>
            </a:r>
          </a:p>
        </p:txBody>
      </p:sp>
      <p:sp>
        <p:nvSpPr>
          <p:cNvPr id="72" name="Wave 0">
            <a:extLst>
              <a:ext uri="{FF2B5EF4-FFF2-40B4-BE49-F238E27FC236}">
                <a16:creationId xmlns:a16="http://schemas.microsoft.com/office/drawing/2014/main" id="{C8561F11-FD9B-43AD-8F8C-64942BEEF22C}"/>
              </a:ext>
            </a:extLst>
          </p:cNvPr>
          <p:cNvSpPr/>
          <p:nvPr/>
        </p:nvSpPr>
        <p:spPr>
          <a:xfrm>
            <a:off x="1341940" y="3042712"/>
            <a:ext cx="791429" cy="386728"/>
          </a:xfrm>
          <a:prstGeom prst="wave">
            <a:avLst/>
          </a:prstGeom>
          <a:ln>
            <a:solidFill>
              <a:srgbClr val="CE302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HMAC tag</a:t>
            </a:r>
          </a:p>
        </p:txBody>
      </p:sp>
      <p:sp>
        <p:nvSpPr>
          <p:cNvPr id="97" name="Scroll: Vertical 96">
            <a:extLst>
              <a:ext uri="{FF2B5EF4-FFF2-40B4-BE49-F238E27FC236}">
                <a16:creationId xmlns:a16="http://schemas.microsoft.com/office/drawing/2014/main" id="{9FAC68DC-77D1-434A-ABE2-37424CDCD9C1}"/>
              </a:ext>
            </a:extLst>
          </p:cNvPr>
          <p:cNvSpPr/>
          <p:nvPr/>
        </p:nvSpPr>
        <p:spPr>
          <a:xfrm>
            <a:off x="1209992" y="2252291"/>
            <a:ext cx="1055327" cy="1815695"/>
          </a:xfrm>
          <a:prstGeom prst="verticalScroll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"Header"</a:t>
            </a:r>
          </a:p>
          <a:p>
            <a:pPr algn="ctr"/>
            <a:r>
              <a:rPr lang="de-DE" sz="1100" dirty="0"/>
              <a:t>"StartEnc"</a:t>
            </a:r>
          </a:p>
          <a:p>
            <a:pPr algn="ctr"/>
            <a:r>
              <a:rPr lang="de-DE" sz="1000" dirty="0"/>
              <a:t>HMACHead</a:t>
            </a:r>
            <a:endParaRPr lang="de-DE" sz="1400" dirty="0"/>
          </a:p>
          <a:p>
            <a:pPr algn="ctr"/>
            <a:r>
              <a:rPr lang="de-DE" sz="1100" dirty="0"/>
              <a:t>"WrCntr0"</a:t>
            </a:r>
          </a:p>
          <a:p>
            <a:pPr algn="ctr"/>
            <a:r>
              <a:rPr lang="de-DE" sz="1100" dirty="0"/>
              <a:t>02003FE5</a:t>
            </a:r>
          </a:p>
          <a:p>
            <a:pPr algn="ctr"/>
            <a:r>
              <a:rPr lang="de-DE" sz="1100" dirty="0"/>
              <a:t>"WrFDRI"</a:t>
            </a:r>
          </a:p>
          <a:p>
            <a:pPr algn="ctr"/>
            <a:r>
              <a:rPr lang="de-DE" sz="1100" dirty="0"/>
              <a:t>COFFEEEE</a:t>
            </a:r>
          </a:p>
          <a:p>
            <a:pPr algn="ctr"/>
            <a:r>
              <a:rPr lang="de-DE" sz="1100" dirty="0"/>
              <a:t>BADB0070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8FFCF92-85C1-46FB-9083-90390032B6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" y="2302650"/>
            <a:ext cx="1179541" cy="1613612"/>
          </a:xfrm>
          <a:prstGeom prst="rect">
            <a:avLst/>
          </a:prstGeom>
        </p:spPr>
      </p:pic>
      <p:sp>
        <p:nvSpPr>
          <p:cNvPr id="58" name="Scroll: Vertical 57">
            <a:extLst>
              <a:ext uri="{FF2B5EF4-FFF2-40B4-BE49-F238E27FC236}">
                <a16:creationId xmlns:a16="http://schemas.microsoft.com/office/drawing/2014/main" id="{0EAAEEFD-CB8E-4071-8155-DB72B176BD72}"/>
              </a:ext>
            </a:extLst>
          </p:cNvPr>
          <p:cNvSpPr/>
          <p:nvPr/>
        </p:nvSpPr>
        <p:spPr>
          <a:xfrm>
            <a:off x="1209992" y="2252291"/>
            <a:ext cx="1055327" cy="1815695"/>
          </a:xfrm>
          <a:prstGeom prst="verticalScroll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"Header"</a:t>
            </a:r>
          </a:p>
          <a:p>
            <a:pPr algn="ctr"/>
            <a:r>
              <a:rPr lang="de-DE" sz="1100" dirty="0"/>
              <a:t>"StartDec"</a:t>
            </a:r>
          </a:p>
          <a:p>
            <a:pPr algn="ctr"/>
            <a:r>
              <a:rPr lang="de-DE" sz="1000" dirty="0"/>
              <a:t>HMACHead</a:t>
            </a:r>
          </a:p>
          <a:p>
            <a:pPr algn="ctr"/>
            <a:r>
              <a:rPr lang="de-DE" sz="1100" dirty="0"/>
              <a:t>"WrCntr0"</a:t>
            </a:r>
          </a:p>
          <a:p>
            <a:pPr algn="ctr"/>
            <a:r>
              <a:rPr lang="de-DE" sz="1100" dirty="0"/>
              <a:t>02003FE5</a:t>
            </a:r>
          </a:p>
          <a:p>
            <a:pPr algn="ctr"/>
            <a:r>
              <a:rPr lang="de-DE" sz="800" dirty="0"/>
              <a:t>"WrWBSTAR"</a:t>
            </a:r>
          </a:p>
          <a:p>
            <a:pPr algn="ctr"/>
            <a:r>
              <a:rPr lang="de-DE" sz="1100" dirty="0"/>
              <a:t>COFFEEEE</a:t>
            </a:r>
          </a:p>
          <a:p>
            <a:pPr algn="ctr"/>
            <a:r>
              <a:rPr lang="de-DE" sz="1100" dirty="0"/>
              <a:t>BADB0070</a:t>
            </a:r>
          </a:p>
        </p:txBody>
      </p:sp>
      <p:sp>
        <p:nvSpPr>
          <p:cNvPr id="4" name="Explosion: 14 Points 3">
            <a:extLst>
              <a:ext uri="{FF2B5EF4-FFF2-40B4-BE49-F238E27FC236}">
                <a16:creationId xmlns:a16="http://schemas.microsoft.com/office/drawing/2014/main" id="{C0F8FCFC-CE9F-4CB7-BE28-E80CD05E4C07}"/>
              </a:ext>
            </a:extLst>
          </p:cNvPr>
          <p:cNvSpPr/>
          <p:nvPr/>
        </p:nvSpPr>
        <p:spPr>
          <a:xfrm>
            <a:off x="1109228" y="3265684"/>
            <a:ext cx="1347503" cy="317455"/>
          </a:xfrm>
          <a:prstGeom prst="irregularSeal2">
            <a:avLst/>
          </a:prstGeom>
          <a:noFill/>
          <a:ln>
            <a:solidFill>
              <a:srgbClr val="CE302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4EECA0C-A57E-49F3-B22A-9DCAF27FC096}"/>
              </a:ext>
            </a:extLst>
          </p:cNvPr>
          <p:cNvSpPr/>
          <p:nvPr/>
        </p:nvSpPr>
        <p:spPr>
          <a:xfrm>
            <a:off x="1348979" y="2889000"/>
            <a:ext cx="770890" cy="1170000"/>
          </a:xfrm>
          <a:prstGeom prst="rect">
            <a:avLst/>
          </a:prstGeom>
          <a:solidFill>
            <a:srgbClr val="33CC33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C40C8D78-E126-4A68-B72E-7DFAD6CC14F7}"/>
              </a:ext>
            </a:extLst>
          </p:cNvPr>
          <p:cNvSpPr/>
          <p:nvPr/>
        </p:nvSpPr>
        <p:spPr>
          <a:xfrm>
            <a:off x="3830730" y="1141629"/>
            <a:ext cx="6607909" cy="953788"/>
          </a:xfrm>
          <a:prstGeom prst="roundRect">
            <a:avLst/>
          </a:prstGeom>
          <a:ln w="57150">
            <a:solidFill>
              <a:srgbClr val="CE302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The FPGA notices the manipulation (HMAC invalid) and resets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32FD1A1-A9F1-4127-A157-258B3B70C660}"/>
              </a:ext>
            </a:extLst>
          </p:cNvPr>
          <p:cNvSpPr/>
          <p:nvPr/>
        </p:nvSpPr>
        <p:spPr>
          <a:xfrm>
            <a:off x="1341940" y="3869731"/>
            <a:ext cx="7617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100" dirty="0"/>
              <a:t>HMAC tag</a:t>
            </a:r>
          </a:p>
        </p:txBody>
      </p:sp>
      <p:sp>
        <p:nvSpPr>
          <p:cNvPr id="75" name="Speech Bubble: Rectangle 74">
            <a:extLst>
              <a:ext uri="{FF2B5EF4-FFF2-40B4-BE49-F238E27FC236}">
                <a16:creationId xmlns:a16="http://schemas.microsoft.com/office/drawing/2014/main" id="{F4BB5BA3-8987-481E-B283-5A6714EAD1AD}"/>
              </a:ext>
            </a:extLst>
          </p:cNvPr>
          <p:cNvSpPr/>
          <p:nvPr/>
        </p:nvSpPr>
        <p:spPr>
          <a:xfrm>
            <a:off x="55521" y="4370563"/>
            <a:ext cx="1440000" cy="583498"/>
          </a:xfrm>
          <a:prstGeom prst="wedgeRectCallout">
            <a:avLst>
              <a:gd name="adj1" fmla="val 39488"/>
              <a:gd name="adj2" fmla="val -192436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Exploit CBC malleability</a:t>
            </a:r>
          </a:p>
        </p:txBody>
      </p:sp>
      <p:sp>
        <p:nvSpPr>
          <p:cNvPr id="76" name="Wave 2">
            <a:extLst>
              <a:ext uri="{FF2B5EF4-FFF2-40B4-BE49-F238E27FC236}">
                <a16:creationId xmlns:a16="http://schemas.microsoft.com/office/drawing/2014/main" id="{5BA77852-E57E-43DF-829D-9728BB33F8DF}"/>
              </a:ext>
            </a:extLst>
          </p:cNvPr>
          <p:cNvSpPr/>
          <p:nvPr/>
        </p:nvSpPr>
        <p:spPr>
          <a:xfrm>
            <a:off x="10082889" y="3012723"/>
            <a:ext cx="791429" cy="386728"/>
          </a:xfrm>
          <a:prstGeom prst="wave">
            <a:avLst/>
          </a:prstGeom>
          <a:solidFill>
            <a:schemeClr val="lt1">
              <a:alpha val="58000"/>
            </a:schemeClr>
          </a:solidFill>
          <a:ln>
            <a:solidFill>
              <a:schemeClr val="dk1">
                <a:alpha val="62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COFFEEEE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4B73152-759F-47CD-A831-5E7E0A9F3FC4}"/>
              </a:ext>
            </a:extLst>
          </p:cNvPr>
          <p:cNvSpPr/>
          <p:nvPr/>
        </p:nvSpPr>
        <p:spPr>
          <a:xfrm rot="3463269">
            <a:off x="9287043" y="3192405"/>
            <a:ext cx="674999" cy="1483653"/>
          </a:xfrm>
          <a:prstGeom prst="downArrow">
            <a:avLst/>
          </a:prstGeom>
          <a:ln>
            <a:solidFill>
              <a:srgbClr val="CE302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de-DE" dirty="0"/>
              <a:t>divert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C4FDCA-900F-49B1-A3FF-219E3564BDF1}"/>
              </a:ext>
            </a:extLst>
          </p:cNvPr>
          <p:cNvCxnSpPr>
            <a:cxnSpLocks/>
          </p:cNvCxnSpPr>
          <p:nvPr/>
        </p:nvCxnSpPr>
        <p:spPr>
          <a:xfrm>
            <a:off x="1421606" y="3757613"/>
            <a:ext cx="631032" cy="4762"/>
          </a:xfrm>
          <a:prstGeom prst="line">
            <a:avLst/>
          </a:prstGeom>
          <a:ln>
            <a:solidFill>
              <a:srgbClr val="CE3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Speech Bubble: Rectangle 61">
            <a:extLst>
              <a:ext uri="{FF2B5EF4-FFF2-40B4-BE49-F238E27FC236}">
                <a16:creationId xmlns:a16="http://schemas.microsoft.com/office/drawing/2014/main" id="{F1A51FEE-8B33-4D12-AB76-78FE7848FE06}"/>
              </a:ext>
            </a:extLst>
          </p:cNvPr>
          <p:cNvSpPr/>
          <p:nvPr/>
        </p:nvSpPr>
        <p:spPr>
          <a:xfrm>
            <a:off x="651000" y="5143999"/>
            <a:ext cx="1607181" cy="427795"/>
          </a:xfrm>
          <a:prstGeom prst="wedgeRectCallout">
            <a:avLst>
              <a:gd name="adj1" fmla="val 22353"/>
              <a:gd name="adj2" fmla="val -360020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Cut bitstream</a:t>
            </a:r>
          </a:p>
        </p:txBody>
      </p:sp>
    </p:spTree>
    <p:extLst>
      <p:ext uri="{BB962C8B-B14F-4D97-AF65-F5344CB8AC3E}">
        <p14:creationId xmlns:p14="http://schemas.microsoft.com/office/powerpoint/2010/main" val="234029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E302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185 L 0.10599 -0.00301 C 0.10794 -0.00324 0.10976 -0.0037 0.11172 -0.00394 C 0.1194 -0.00509 0.12161 0.00046 0.12422 -0.00857 C 0.12448 -0.00949 0.12461 -0.01065 0.12474 -0.01181 C 0.125 -0.01921 0.125 -0.02662 0.12539 -0.03403 C 0.12552 -0.0375 0.1263 -0.0382 0.12786 -0.03982 C 0.12851 -0.04028 0.12916 -0.04028 0.12982 -0.04074 C 0.13047 -0.04144 0.13099 -0.04236 0.13164 -0.04306 C 0.1345 -0.0456 0.13828 -0.04421 0.14101 -0.04421 L 0.28463 -0.04306 C 0.28568 -0.03982 0.28659 -0.03634 0.28724 -0.0331 C 0.28815 -0.0287 0.28802 -0.02407 0.28854 -0.01968 L 0.29023 -0.00972 L 0.29153 -0.00301 C 0.29193 -0.00185 0.29193 -0.00046 0.29232 0.00046 C 0.29336 0.00347 0.29349 0.0044 0.29544 0.00602 C 0.29661 0.00694 0.29922 0.00833 0.29922 0.00856 C 0.30117 0.00787 0.30338 0.00764 0.30547 0.00718 C 0.30664 0.00671 0.30794 0.00625 0.30911 0.00602 C 0.31159 0.00532 0.3181 0.00393 0.32044 0.0037 C 0.32565 0.00324 0.33086 0.00301 0.33594 0.00255 L 0.34713 0.00162 C 0.34948 0.00069 0.35078 0.00046 0.35273 -0.0007 C 0.35534 -0.00185 0.35403 -0.00185 0.35547 -0.00185 L 0.35547 -0.00162 L 0.35547 -0.00185 " pathEditMode="relative" rAng="0" ptsTypes="AAAAAAAAAAAAAAAAAAAAAAAAAAA">
                                      <p:cBhvr>
                                        <p:cTn id="1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12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0.10677 -0.00116 C 0.10872 -0.00139 0.11055 -0.00186 0.1125 -0.00209 C 0.12018 -0.00324 0.12239 0.00231 0.125 -0.00672 C 0.12526 -0.00764 0.12539 -0.0088 0.12552 -0.00996 C 0.12578 -0.01737 0.12578 -0.02477 0.12617 -0.03218 C 0.1263 -0.03565 0.12708 -0.03635 0.12864 -0.03797 C 0.1293 -0.03843 0.12995 -0.03843 0.1306 -0.03889 C 0.13125 -0.03959 0.13177 -0.04051 0.13242 -0.04121 C 0.13529 -0.04375 0.13906 -0.04237 0.1418 -0.04237 L 0.28529 -0.04121 C 0.28646 -0.03797 0.28737 -0.03449 0.28802 -0.03125 C 0.28893 -0.02686 0.2888 -0.02223 0.28932 -0.01783 L 0.29088 -0.00787 L 0.29232 -0.00116 C 0.29271 4.07407E-6 0.29271 0.00138 0.2931 0.00231 C 0.29414 0.00532 0.29427 0.00625 0.29622 0.00787 C 0.29739 0.00879 0.3 0.01018 0.3 0.01041 C 0.30195 0.00972 0.30417 0.00949 0.30625 0.00902 C 0.30742 0.00856 0.30872 0.0081 0.30989 0.00787 C 0.31237 0.00717 0.31862 0.00578 0.32122 0.00555 C 0.32643 0.00509 0.33164 0.00486 0.33672 0.00439 L 0.34792 0.00347 C 0.35026 0.00254 0.35156 0.00231 0.35338 0.00115 C 0.35612 4.07407E-6 0.35482 4.07407E-6 0.35625 4.07407E-6 L 0.35625 0.00023 L 0.35625 4.07407E-6 " pathEditMode="relative" rAng="0" ptsTypes="AAAAAAAAAAAAAAAAAAAAAAAAAAA">
                                      <p:cBhvr>
                                        <p:cTn id="2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12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209 L 0.00026 0.00209 C 0.00299 0.00139 0.00573 0.00116 0.00846 0.00047 C 0.00937 -4.07407E-6 0.01015 -0.00115 0.0112 -0.00115 C 0.0319 -0.00115 0.0526 -0.00023 0.07331 0.00047 C 0.07669 0.00093 0.08008 0.00093 0.08346 0.00209 C 0.08528 0.00255 0.08893 0.00533 0.08893 0.00533 C 0.09219 0.00463 0.09557 0.0044 0.09896 0.00371 C 0.10742 0.00139 0.09622 0.00209 0.10443 0.00209 L 0.10989 0.00695 C 0.11185 0.00926 0.11614 0.01389 0.1181 0.01829 C 0.11888 0.01991 0.1194 0.02153 0.11992 0.02315 C 0.12213 0.03449 0.12044 0.03056 0.1237 0.03612 C 0.12513 0.04422 0.1237 0.04051 0.13008 0.04422 L 0.13281 0.04607 L 0.14193 0.04422 L 0.27357 0.04607 C 0.2763 0.04491 0.27916 0.04399 0.2819 0.0426 C 0.28281 0.04237 0.28372 0.0419 0.28463 0.04098 C 0.28528 0.04028 0.28568 0.03866 0.28646 0.03774 C 0.28724 0.03658 0.28828 0.03565 0.28919 0.03449 C 0.29245 0.01667 0.28711 0.04375 0.29193 0.02477 C 0.2944 0.01459 0.29245 0.01713 0.29557 0.01019 C 0.29609 0.00903 0.29661 0.00764 0.29739 0.00695 C 0.29818 0.00602 0.29922 0.00579 0.30013 0.00533 L 0.30195 0.00209 L 0.36146 0.00047 " pathEditMode="relative" ptsTypes="AAAAAAAAAAAAAAAAAAAAAAAAAAA">
                                      <p:cBhvr>
                                        <p:cTn id="4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186 L 0.11289 -0.00023 C 0.11445 0.00139 0.11627 0.00301 0.11758 0.00533 C 0.1181 0.00579 0.11849 0.00648 0.11875 0.00741 C 0.11875 0.00764 0.1207 0.0125 0.12109 0.01366 L 0.12187 0.01574 C 0.12265 0.01968 0.12174 0.01574 0.12344 0.02061 C 0.12383 0.0213 0.12396 0.02246 0.12422 0.02338 C 0.12474 0.02477 0.12526 0.02616 0.12578 0.02755 L 0.12656 0.02963 C 0.12721 0.03264 0.12708 0.03357 0.12812 0.03588 C 0.12851 0.03658 0.12877 0.03773 0.12929 0.03797 C 0.1319 0.03866 0.13568 0.03866 0.13867 0.03866 L 0.27461 0.04491 C 0.27604 0.04398 0.27747 0.04306 0.2789 0.04213 C 0.27943 0.04167 0.27995 0.04098 0.28047 0.04074 C 0.2819 0.03959 0.28229 0.03936 0.28359 0.03866 C 0.28372 0.03797 0.28385 0.03704 0.28398 0.03658 C 0.28424 0.03565 0.28463 0.03519 0.28476 0.03449 C 0.28502 0.03311 0.28541 0.025 0.28554 0.02408 C 0.28568 0.02292 0.2862 0.02223 0.28633 0.0213 C 0.28659 0.01968 0.28698 0.01621 0.28711 0.01505 C 0.28724 0.01412 0.28737 0.01366 0.2875 0.01297 C 0.28763 0.01111 0.28763 0.00903 0.28789 0.00741 C 0.28815 0.00533 0.28893 0.00394 0.28945 0.00255 C 0.28971 0.00162 0.29049 -0.00162 0.29101 -0.00231 C 0.29179 -0.00347 0.29271 -0.00393 0.29336 -0.00509 C 0.29375 -0.00578 0.29414 -0.00671 0.29453 -0.00717 C 0.29492 -0.00764 0.29531 -0.00764 0.2957 -0.00787 C 0.29778 -0.00949 0.29857 -0.01111 0.30117 -0.01203 C 0.30429 -0.01319 0.30247 -0.01273 0.30664 -0.01342 L 0.32304 -0.01273 C 0.32422 -0.01273 0.32539 -0.01227 0.32656 -0.01203 C 0.32838 -0.0118 0.33021 -0.0118 0.33203 -0.01134 C 0.33307 -0.01134 0.33411 -0.01088 0.33515 -0.01064 C 0.33945 -0.01018 0.34804 -0.00926 0.34804 -0.00902 C 0.34896 -0.00902 0.34987 -0.00902 0.35065 -0.00856 C 0.35234 -0.00833 0.35273 -0.00787 0.35429 -0.00717 C 0.35508 -0.0074 0.35586 -0.00787 0.35664 -0.00787 C 0.35768 -0.00787 0.35872 -0.00764 0.35976 -0.00717 C 0.36002 -0.00717 0.35924 -0.00717 0.35898 -0.00717 L 0.35898 -0.00694 " pathEditMode="relative" rAng="0" ptsTypes="AAAAAAAAAAAAAAAAAAAAAAAAAAAAAAAAAAAAAAAAAA">
                                      <p:cBhvr>
                                        <p:cTn id="4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6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047 L 0.10976 -0.00163 L 0.10729 -0.00487 C 0.10911 -0.00417 0.11107 -0.00394 0.11289 -0.00278 C 0.11367 -0.00232 0.11419 -0.00116 0.11484 -0.00047 C 0.11536 4.81481E-6 0.11601 0.00023 0.11667 0.00046 C 0.11693 0.00162 0.11693 0.00277 0.11732 0.00393 C 0.11797 0.00625 0.11927 0.0081 0.11979 0.01064 C 0.12018 0.01273 0.12083 0.01504 0.12109 0.01712 C 0.12122 0.01898 0.12135 0.02106 0.12161 0.02268 C 0.122 0.02476 0.12292 0.03101 0.12422 0.03287 C 0.12474 0.03356 0.12552 0.03333 0.12604 0.03379 C 0.12838 0.03587 0.12734 0.03634 0.12982 0.03726 C 0.13346 0.03842 0.13359 0.03842 0.13607 0.03842 L 0.27487 0.03935 C 0.27695 0.03842 0.27891 0.03703 0.28112 0.03611 C 0.28255 0.03541 0.28398 0.03541 0.28542 0.03495 C 0.28646 0.03472 0.2875 0.03425 0.28854 0.03379 C 0.28919 0.0331 0.2901 0.03287 0.29049 0.03171 C 0.29115 0.02962 0.29167 0.025 0.29167 0.025 C 0.29193 0.02013 0.29193 0.01527 0.29232 0.01064 C 0.29258 0.00833 0.29245 0.00509 0.29362 0.00393 C 0.29479 0.00231 0.29596 0.00023 0.2974 -0.00047 C 0.3013 -0.00278 0.29974 -0.00278 0.30169 -0.00278 L 0.35104 -0.00394 C 0.3526 -0.00139 0.35391 0.00138 0.35547 0.00393 C 0.35625 0.00509 0.35716 0.00601 0.35794 0.00717 C 0.3595 0.00972 0.36237 0.01504 0.36237 0.01504 C 0.3625 0.0162 0.36263 0.01736 0.36302 0.01828 C 0.36328 0.01944 0.36419 0.02037 0.36419 0.02175 C 0.36445 0.03055 0.3638 0.03935 0.36354 0.04837 C 0.3638 0.05162 0.36406 0.05486 0.36419 0.05833 C 0.36432 0.06018 0.36458 0.07013 0.36549 0.07384 C 0.36784 0.08356 0.36588 0.07106 0.36732 0.08055 C 0.36927 0.09236 0.36628 0.07569 0.36927 0.09166 C 0.3694 0.09282 0.36927 0.09421 0.36979 0.0949 C 0.37044 0.0956 0.37122 0.09629 0.37174 0.09722 C 0.37253 0.09837 0.37279 0.10046 0.37357 0.10162 C 0.37396 0.10208 0.37786 0.1037 0.37799 0.10393 C 0.38073 0.10347 0.38346 0.10347 0.38607 0.10277 C 0.38776 0.10231 0.39115 0.10046 0.39115 0.10046 C 0.40091 0.10092 0.41068 0.10162 0.42044 0.10162 C 0.42734 0.10162 0.43424 0.10069 0.44115 0.10046 L 0.46927 0.0993 L 0.50924 0.10046 C 0.51029 0.10046 0.51133 0.10162 0.51237 0.10162 C 0.51484 0.10162 0.51732 0.10069 0.51992 0.10046 C 0.52318 0.10023 0.52656 0.10046 0.52995 0.10046 L 0.52995 0.10046 " pathEditMode="relative" ptsTypes="AAAAAAAAAAAAAAAAAAAAAAAAAAAAAAAAAAAAAAAAAAAAAAAAA">
                                      <p:cBhvr>
                                        <p:cTn id="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185 L 0.11289 -0.00023 C 0.11445 0.00139 0.11627 0.00301 0.11757 0.00532 C 0.1181 0.00579 0.11849 0.00648 0.11875 0.00741 C 0.11875 0.00764 0.1207 0.0125 0.12109 0.01366 L 0.12187 0.01574 C 0.12265 0.01968 0.12174 0.01574 0.12343 0.0206 C 0.12382 0.0213 0.12395 0.02245 0.12421 0.02338 C 0.12474 0.02477 0.12526 0.02616 0.12578 0.02755 L 0.12656 0.02963 C 0.12721 0.03264 0.12708 0.03356 0.12812 0.03588 C 0.12851 0.03657 0.12877 0.03773 0.12929 0.03796 C 0.1319 0.03866 0.13567 0.03866 0.13867 0.03866 L 0.27461 0.04491 C 0.27604 0.04398 0.27747 0.04305 0.2789 0.04213 C 0.27942 0.04167 0.27994 0.04097 0.28046 0.04074 C 0.2819 0.03958 0.28229 0.03935 0.28359 0.03866 C 0.28372 0.03796 0.28385 0.03704 0.28398 0.03657 C 0.28424 0.03565 0.28463 0.03518 0.28476 0.03449 C 0.28502 0.0331 0.28541 0.025 0.28554 0.02407 C 0.28567 0.02292 0.28619 0.02222 0.28632 0.0213 C 0.28658 0.01968 0.28698 0.0162 0.28711 0.01505 C 0.28724 0.01412 0.28737 0.01366 0.2875 0.01296 C 0.28763 0.01111 0.28763 0.00903 0.28789 0.00741 C 0.28815 0.00532 0.28893 0.00393 0.28945 0.00255 C 0.28971 0.00162 0.29049 -0.00162 0.29101 -0.00232 C 0.29179 -0.00347 0.2927 -0.00394 0.29336 -0.00509 C 0.29375 -0.00579 0.29414 -0.00671 0.29453 -0.00718 C 0.29492 -0.00764 0.29531 -0.00764 0.2957 -0.00787 C 0.29778 -0.00949 0.29856 -0.01111 0.30117 -0.01204 C 0.30429 -0.0132 0.30247 -0.01273 0.30664 -0.01343 L 0.32304 -0.01273 C 0.32421 -0.01273 0.32539 -0.01227 0.32656 -0.01204 C 0.32838 -0.01181 0.3302 -0.01181 0.33203 -0.01134 C 0.33307 -0.01134 0.33411 -0.01088 0.33515 -0.01065 C 0.33945 -0.01019 0.34804 -0.00926 0.34804 -0.00903 C 0.34895 -0.00903 0.34987 -0.00903 0.35065 -0.00857 C 0.35234 -0.00833 0.35273 -0.00787 0.35429 -0.00718 C 0.35507 -0.00741 0.35586 -0.00787 0.35664 -0.00787 C 0.35768 -0.00787 0.35872 -0.00764 0.35976 -0.00718 C 0.36002 -0.00718 0.35924 -0.00718 0.35898 -0.00718 L 0.35898 -0.00695 " pathEditMode="relative" rAng="0" ptsTypes="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6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417 L -0.00052 -0.00417 C 0.00677 -0.00371 0.01406 -0.00348 0.02135 -0.00255 C 0.02786 -0.00163 0.0345 -0.00024 0.04115 0.00115 C 0.04323 0.00162 0.04518 0.003 0.0474 0.003 C 0.05807 0.00416 0.06888 0.00439 0.07969 0.00486 C 0.08203 0.00555 0.0845 0.00671 0.08698 0.00671 C 0.08828 0.00671 0.10078 0.00347 0.1026 0.003 C 0.10963 -0.00116 0.10078 0.00393 0.11094 -0.0007 C 0.11549 -0.00255 0.1125 -0.00255 0.1151 -0.00255 L 0.1151 -0.00255 C 0.11641 0.00254 0.11797 0.0074 0.11927 0.01226 C 0.12005 0.01597 0.12057 0.01967 0.12135 0.02337 L 0.1224 0.02893 C 0.12344 0.03472 0.12292 0.03587 0.12656 0.03819 C 0.12812 0.03935 0.12995 0.03981 0.13177 0.04004 C 0.14023 0.04212 0.13945 0.04189 0.14531 0.04189 L 0.27135 0.04375 C 0.27448 0.04328 0.2776 0.04282 0.28073 0.04189 C 0.28177 0.04166 0.2832 0.04166 0.28385 0.04004 C 0.28503 0.03703 0.28463 0.0324 0.28594 0.02893 L 0.28802 0.02337 C 0.28828 0.01967 0.28854 0.01597 0.28906 0.01226 C 0.28997 0.00509 0.2901 4.81481E-6 0.29427 -0.00255 C 0.29518 -0.00301 0.29635 -0.00255 0.2974 -0.00255 L 0.34427 -0.00417 L 0.34427 -0.00417 C 0.347 -0.00186 0.35039 -0.0007 0.3526 0.003 C 0.35404 0.00578 0.35338 0.01087 0.35469 0.01412 C 0.35534 0.01597 0.35625 0.01782 0.35677 0.01967 C 0.35755 0.02337 0.35807 0.02708 0.35885 0.03078 L 0.3599 0.03634 L 0.36094 0.04189 C 0.3612 0.04375 0.36159 0.0456 0.36198 0.04745 C 0.36224 0.05 0.36263 0.05254 0.36302 0.05486 C 0.36341 0.05856 0.36354 0.0625 0.36406 0.06597 C 0.36458 0.0699 0.36615 0.07708 0.36615 0.07708 C 0.36641 0.08148 0.36719 0.08587 0.36719 0.09004 C 0.36719 0.10277 0.36641 0.10601 0.3651 0.11597 C 0.36536 0.12662 0.36562 0.13703 0.36615 0.14745 C 0.36628 0.15092 0.36706 0.16018 0.36823 0.16412 C 0.36992 0.17037 0.36914 0.16967 0.37135 0.16967 L 0.52969 0.16782 " pathEditMode="relative" ptsTypes="AAAAAAAAAAAAAAAAAAAAAAAAAAAAAAAAAAAAAAAAAAA">
                                      <p:cBhvr>
                                        <p:cTn id="5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2 -0.00185 L 0.11172 -0.00509 C 0.11237 -0.00486 0.12018 -0.0007 0.12174 0.00301 C 0.12239 0.00417 0.12226 0.00625 0.12265 0.00787 C 0.12318 0.00949 0.12396 0.01111 0.12461 0.01273 C 0.12669 0.03171 0.12383 0.01366 0.12734 0.02407 C 0.12773 0.02546 0.12747 0.02778 0.12825 0.02893 C 0.1289 0.03009 0.13008 0.03009 0.13099 0.03055 C 0.13398 0.03889 0.13112 0.0331 0.13554 0.03704 C 0.13646 0.03796 0.13724 0.03981 0.13828 0.04028 C 0.13971 0.04097 0.14127 0.04028 0.14284 0.04028 L 0.26901 0.04028 C 0.27187 0.04143 0.27838 0.04606 0.28177 0.0419 C 0.28268 0.04097 0.28229 0.03866 0.28281 0.03704 C 0.2832 0.03565 0.28398 0.03495 0.28463 0.0338 C 0.28763 0.01736 0.28294 0.04282 0.28646 0.02245 C 0.28646 0.02245 0.28867 0.01018 0.28919 0.00787 C 0.28971 0.00463 0.29023 0.00023 0.29193 -0.00185 C 0.29271 -0.00301 0.29362 -0.00347 0.29466 -0.00347 C 0.29857 -0.00394 0.3026 -0.00347 0.30651 -0.00347 L 0.36146 -0.00347 " pathEditMode="relative" ptsTypes="AAAAAAAAAAAAAAAAAAAAA">
                                      <p:cBhvr>
                                        <p:cTn id="7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7" grpId="0" animBg="1"/>
      <p:bldP spid="71" grpId="0" animBg="1"/>
      <p:bldP spid="65" grpId="0" animBg="1"/>
      <p:bldP spid="47" grpId="0" animBg="1"/>
      <p:bldP spid="52" grpId="0" animBg="1"/>
      <p:bldP spid="52" grpId="1" animBg="1"/>
      <p:bldP spid="48" grpId="0" animBg="1"/>
      <p:bldP spid="72" grpId="0" animBg="1"/>
      <p:bldP spid="58" grpId="0" animBg="1"/>
      <p:bldP spid="4" grpId="0" animBg="1"/>
      <p:bldP spid="64" grpId="0" animBg="1"/>
      <p:bldP spid="51" grpId="0"/>
      <p:bldP spid="75" grpId="0" animBg="1"/>
      <p:bldP spid="76" grpId="0" animBg="1"/>
      <p:bldP spid="7" grpId="0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2EB59A-EB08-49EB-A5CD-ED4D21D9A6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0"/>
              <a:t>MultiBoot – Documentation</a:t>
            </a:r>
          </a:p>
        </p:txBody>
      </p:sp>
      <p:pic>
        <p:nvPicPr>
          <p:cNvPr id="9" name="Grafik 8" descr="Ein Bild, das Screenshot, Text enthält.&#10;&#10;Automatisch generierte Beschreibung">
            <a:extLst>
              <a:ext uri="{FF2B5EF4-FFF2-40B4-BE49-F238E27FC236}">
                <a16:creationId xmlns:a16="http://schemas.microsoft.com/office/drawing/2014/main" id="{86D8F311-BF76-4013-94B9-8401F16D86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" t="2626" r="7197" b="36876"/>
          <a:stretch/>
        </p:blipFill>
        <p:spPr>
          <a:xfrm>
            <a:off x="239349" y="1224000"/>
            <a:ext cx="9092733" cy="5175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C4B2F2-EA23-42C8-B06A-856E6CBB070B}"/>
              </a:ext>
            </a:extLst>
          </p:cNvPr>
          <p:cNvSpPr/>
          <p:nvPr/>
        </p:nvSpPr>
        <p:spPr>
          <a:xfrm>
            <a:off x="2226000" y="5094000"/>
            <a:ext cx="6930000" cy="450000"/>
          </a:xfrm>
          <a:prstGeom prst="rect">
            <a:avLst/>
          </a:prstGeom>
          <a:solidFill>
            <a:srgbClr val="00FF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9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2698CE9-2E4E-4118-B7A7-8D06BB11E3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0"/>
              <a:t>Attack – Readout</a:t>
            </a:r>
          </a:p>
        </p:txBody>
      </p:sp>
      <p:pic>
        <p:nvPicPr>
          <p:cNvPr id="12" name="Grafik 13">
            <a:extLst>
              <a:ext uri="{FF2B5EF4-FFF2-40B4-BE49-F238E27FC236}">
                <a16:creationId xmlns:a16="http://schemas.microsoft.com/office/drawing/2014/main" id="{60F3BFD4-A524-42BF-8658-56D225314B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4" r="10062"/>
          <a:stretch/>
        </p:blipFill>
        <p:spPr>
          <a:xfrm>
            <a:off x="9738629" y="2626233"/>
            <a:ext cx="1791430" cy="1728347"/>
          </a:xfrm>
          <a:prstGeom prst="rect">
            <a:avLst/>
          </a:prstGeom>
        </p:spPr>
      </p:pic>
      <p:sp>
        <p:nvSpPr>
          <p:cNvPr id="22" name="Textfeld 71">
            <a:extLst>
              <a:ext uri="{FF2B5EF4-FFF2-40B4-BE49-F238E27FC236}">
                <a16:creationId xmlns:a16="http://schemas.microsoft.com/office/drawing/2014/main" id="{A009405D-5D73-4E00-88AA-C52008DA24C0}"/>
              </a:ext>
            </a:extLst>
          </p:cNvPr>
          <p:cNvSpPr txBox="1"/>
          <p:nvPr/>
        </p:nvSpPr>
        <p:spPr>
          <a:xfrm>
            <a:off x="7308156" y="2761428"/>
            <a:ext cx="175547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FDRO</a:t>
            </a:r>
          </a:p>
        </p:txBody>
      </p:sp>
      <p:sp>
        <p:nvSpPr>
          <p:cNvPr id="23" name="Textfeld 71">
            <a:extLst>
              <a:ext uri="{FF2B5EF4-FFF2-40B4-BE49-F238E27FC236}">
                <a16:creationId xmlns:a16="http://schemas.microsoft.com/office/drawing/2014/main" id="{24549A1D-EF64-4BAC-BA6E-6C163675E6E1}"/>
              </a:ext>
            </a:extLst>
          </p:cNvPr>
          <p:cNvSpPr txBox="1"/>
          <p:nvPr/>
        </p:nvSpPr>
        <p:spPr>
          <a:xfrm>
            <a:off x="7307684" y="4608760"/>
            <a:ext cx="175499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…</a:t>
            </a:r>
          </a:p>
        </p:txBody>
      </p:sp>
      <p:sp>
        <p:nvSpPr>
          <p:cNvPr id="24" name="Textfeld 71">
            <a:extLst>
              <a:ext uri="{FF2B5EF4-FFF2-40B4-BE49-F238E27FC236}">
                <a16:creationId xmlns:a16="http://schemas.microsoft.com/office/drawing/2014/main" id="{810CD367-308F-4076-9F5A-FFBC6EACA3A5}"/>
              </a:ext>
            </a:extLst>
          </p:cNvPr>
          <p:cNvSpPr txBox="1"/>
          <p:nvPr/>
        </p:nvSpPr>
        <p:spPr>
          <a:xfrm>
            <a:off x="7308629" y="3223765"/>
            <a:ext cx="1755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Status</a:t>
            </a:r>
          </a:p>
        </p:txBody>
      </p:sp>
      <p:sp>
        <p:nvSpPr>
          <p:cNvPr id="25" name="Textfeld 71">
            <a:extLst>
              <a:ext uri="{FF2B5EF4-FFF2-40B4-BE49-F238E27FC236}">
                <a16:creationId xmlns:a16="http://schemas.microsoft.com/office/drawing/2014/main" id="{D30FA440-C48C-444B-88EB-083B663F9594}"/>
              </a:ext>
            </a:extLst>
          </p:cNvPr>
          <p:cNvSpPr txBox="1"/>
          <p:nvPr/>
        </p:nvSpPr>
        <p:spPr>
          <a:xfrm>
            <a:off x="7308630" y="3685430"/>
            <a:ext cx="175499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Control 0</a:t>
            </a:r>
          </a:p>
        </p:txBody>
      </p:sp>
      <p:sp>
        <p:nvSpPr>
          <p:cNvPr id="26" name="Textfeld 71">
            <a:extLst>
              <a:ext uri="{FF2B5EF4-FFF2-40B4-BE49-F238E27FC236}">
                <a16:creationId xmlns:a16="http://schemas.microsoft.com/office/drawing/2014/main" id="{96DBA046-F5C8-4AA9-A0CE-280031C9F13A}"/>
              </a:ext>
            </a:extLst>
          </p:cNvPr>
          <p:cNvSpPr txBox="1"/>
          <p:nvPr/>
        </p:nvSpPr>
        <p:spPr>
          <a:xfrm>
            <a:off x="7308157" y="4147095"/>
            <a:ext cx="175499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WBSTAR</a:t>
            </a:r>
          </a:p>
        </p:txBody>
      </p:sp>
      <p:sp>
        <p:nvSpPr>
          <p:cNvPr id="27" name="Textfeld 71">
            <a:extLst>
              <a:ext uri="{FF2B5EF4-FFF2-40B4-BE49-F238E27FC236}">
                <a16:creationId xmlns:a16="http://schemas.microsoft.com/office/drawing/2014/main" id="{B2D43D5D-7BAE-4B6E-8786-5047051EE0BE}"/>
              </a:ext>
            </a:extLst>
          </p:cNvPr>
          <p:cNvSpPr txBox="1"/>
          <p:nvPr/>
        </p:nvSpPr>
        <p:spPr>
          <a:xfrm>
            <a:off x="7308156" y="2299091"/>
            <a:ext cx="175547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FDRI</a:t>
            </a:r>
          </a:p>
        </p:txBody>
      </p:sp>
      <p:cxnSp>
        <p:nvCxnSpPr>
          <p:cNvPr id="35" name="Gerade Verbindung mit Pfeil 14">
            <a:extLst>
              <a:ext uri="{FF2B5EF4-FFF2-40B4-BE49-F238E27FC236}">
                <a16:creationId xmlns:a16="http://schemas.microsoft.com/office/drawing/2014/main" id="{161A1E68-5651-4FB5-B836-692ED87FAE11}"/>
              </a:ext>
            </a:extLst>
          </p:cNvPr>
          <p:cNvCxnSpPr>
            <a:cxnSpLocks/>
          </p:cNvCxnSpPr>
          <p:nvPr/>
        </p:nvCxnSpPr>
        <p:spPr>
          <a:xfrm>
            <a:off x="9062683" y="2554598"/>
            <a:ext cx="67594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71">
            <a:extLst>
              <a:ext uri="{FF2B5EF4-FFF2-40B4-BE49-F238E27FC236}">
                <a16:creationId xmlns:a16="http://schemas.microsoft.com/office/drawing/2014/main" id="{9A8A0DD0-FC97-49C5-AAE4-A4DB15EE3C6E}"/>
              </a:ext>
            </a:extLst>
          </p:cNvPr>
          <p:cNvSpPr txBox="1"/>
          <p:nvPr/>
        </p:nvSpPr>
        <p:spPr>
          <a:xfrm>
            <a:off x="9738628" y="2292791"/>
            <a:ext cx="179143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Fabric</a:t>
            </a:r>
          </a:p>
        </p:txBody>
      </p:sp>
      <p:cxnSp>
        <p:nvCxnSpPr>
          <p:cNvPr id="38" name="Gerade Verbindung mit Pfeil 14">
            <a:extLst>
              <a:ext uri="{FF2B5EF4-FFF2-40B4-BE49-F238E27FC236}">
                <a16:creationId xmlns:a16="http://schemas.microsoft.com/office/drawing/2014/main" id="{8FBBB91F-ED46-41B3-98B9-65555DC8586B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6365910" y="2523623"/>
            <a:ext cx="942246" cy="63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14">
            <a:extLst>
              <a:ext uri="{FF2B5EF4-FFF2-40B4-BE49-F238E27FC236}">
                <a16:creationId xmlns:a16="http://schemas.microsoft.com/office/drawing/2014/main" id="{2643268B-7144-4415-A377-239CA81195F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6365910" y="2992260"/>
            <a:ext cx="942246" cy="1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14">
            <a:extLst>
              <a:ext uri="{FF2B5EF4-FFF2-40B4-BE49-F238E27FC236}">
                <a16:creationId xmlns:a16="http://schemas.microsoft.com/office/drawing/2014/main" id="{64B0402F-969B-4E39-823A-1E77B5C8FFD5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6365910" y="3454598"/>
            <a:ext cx="94271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14">
            <a:extLst>
              <a:ext uri="{FF2B5EF4-FFF2-40B4-BE49-F238E27FC236}">
                <a16:creationId xmlns:a16="http://schemas.microsoft.com/office/drawing/2014/main" id="{3400FF98-8DAE-442B-AAA9-66D712FDD126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6366000" y="3916262"/>
            <a:ext cx="942630" cy="1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14">
            <a:extLst>
              <a:ext uri="{FF2B5EF4-FFF2-40B4-BE49-F238E27FC236}">
                <a16:creationId xmlns:a16="http://schemas.microsoft.com/office/drawing/2014/main" id="{27ECFD32-CC1C-497E-9F05-9BF4029996A0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6366000" y="4377928"/>
            <a:ext cx="942157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14">
            <a:extLst>
              <a:ext uri="{FF2B5EF4-FFF2-40B4-BE49-F238E27FC236}">
                <a16:creationId xmlns:a16="http://schemas.microsoft.com/office/drawing/2014/main" id="{74BD4BB5-90DC-468E-9B85-04307B6E93B4}"/>
              </a:ext>
            </a:extLst>
          </p:cNvPr>
          <p:cNvCxnSpPr>
            <a:cxnSpLocks/>
          </p:cNvCxnSpPr>
          <p:nvPr/>
        </p:nvCxnSpPr>
        <p:spPr>
          <a:xfrm>
            <a:off x="6366000" y="4849598"/>
            <a:ext cx="942156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feld 71">
            <a:extLst>
              <a:ext uri="{FF2B5EF4-FFF2-40B4-BE49-F238E27FC236}">
                <a16:creationId xmlns:a16="http://schemas.microsoft.com/office/drawing/2014/main" id="{80A119E8-4E95-4463-ADA9-3FE5A6D73953}"/>
              </a:ext>
            </a:extLst>
          </p:cNvPr>
          <p:cNvSpPr txBox="1"/>
          <p:nvPr/>
        </p:nvSpPr>
        <p:spPr>
          <a:xfrm rot="16200000">
            <a:off x="4732182" y="3454597"/>
            <a:ext cx="277763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Configuration Engine</a:t>
            </a:r>
          </a:p>
        </p:txBody>
      </p:sp>
      <p:cxnSp>
        <p:nvCxnSpPr>
          <p:cNvPr id="87" name="Gerade Verbindung mit Pfeil 14">
            <a:extLst>
              <a:ext uri="{FF2B5EF4-FFF2-40B4-BE49-F238E27FC236}">
                <a16:creationId xmlns:a16="http://schemas.microsoft.com/office/drawing/2014/main" id="{5120C732-4994-4724-A3AB-CA2FD9B9AAD2}"/>
              </a:ext>
            </a:extLst>
          </p:cNvPr>
          <p:cNvCxnSpPr>
            <a:cxnSpLocks/>
          </p:cNvCxnSpPr>
          <p:nvPr/>
        </p:nvCxnSpPr>
        <p:spPr>
          <a:xfrm flipH="1">
            <a:off x="2503370" y="4464000"/>
            <a:ext cx="338679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mit Pfeil 14">
            <a:extLst>
              <a:ext uri="{FF2B5EF4-FFF2-40B4-BE49-F238E27FC236}">
                <a16:creationId xmlns:a16="http://schemas.microsoft.com/office/drawing/2014/main" id="{810BFC5F-0BC7-407F-A7BC-A87CC3D11846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9063629" y="2992261"/>
            <a:ext cx="674999" cy="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014DABB1-850A-4856-AA2E-2582DE3C399D}"/>
              </a:ext>
            </a:extLst>
          </p:cNvPr>
          <p:cNvSpPr/>
          <p:nvPr/>
        </p:nvSpPr>
        <p:spPr>
          <a:xfrm>
            <a:off x="7123792" y="1613298"/>
            <a:ext cx="1934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Configuration Registers</a:t>
            </a:r>
          </a:p>
        </p:txBody>
      </p:sp>
      <p:cxnSp>
        <p:nvCxnSpPr>
          <p:cNvPr id="32" name="Gerade Verbindung mit Pfeil 14">
            <a:extLst>
              <a:ext uri="{FF2B5EF4-FFF2-40B4-BE49-F238E27FC236}">
                <a16:creationId xmlns:a16="http://schemas.microsoft.com/office/drawing/2014/main" id="{0958C64D-EADA-4E1C-9348-56EC68379F14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2143098" y="3209394"/>
            <a:ext cx="98762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rapezoid 32">
            <a:extLst>
              <a:ext uri="{FF2B5EF4-FFF2-40B4-BE49-F238E27FC236}">
                <a16:creationId xmlns:a16="http://schemas.microsoft.com/office/drawing/2014/main" id="{2486F5E7-0A06-441D-B23C-DA64EFB16A81}"/>
              </a:ext>
            </a:extLst>
          </p:cNvPr>
          <p:cNvSpPr/>
          <p:nvPr/>
        </p:nvSpPr>
        <p:spPr>
          <a:xfrm rot="16200000">
            <a:off x="2686069" y="3074439"/>
            <a:ext cx="1159211" cy="269910"/>
          </a:xfrm>
          <a:prstGeom prst="trapezoi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Dec?</a:t>
            </a:r>
          </a:p>
        </p:txBody>
      </p:sp>
      <p:sp>
        <p:nvSpPr>
          <p:cNvPr id="34" name="Trapezoid 33">
            <a:extLst>
              <a:ext uri="{FF2B5EF4-FFF2-40B4-BE49-F238E27FC236}">
                <a16:creationId xmlns:a16="http://schemas.microsoft.com/office/drawing/2014/main" id="{7897640A-AA38-4FC6-8B5C-EA4A08F037E3}"/>
              </a:ext>
            </a:extLst>
          </p:cNvPr>
          <p:cNvSpPr/>
          <p:nvPr/>
        </p:nvSpPr>
        <p:spPr>
          <a:xfrm rot="5400000">
            <a:off x="4660929" y="3074439"/>
            <a:ext cx="1159211" cy="269910"/>
          </a:xfrm>
          <a:prstGeom prst="trapezoi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36" name="Gerade Verbindung mit Pfeil 14">
            <a:extLst>
              <a:ext uri="{FF2B5EF4-FFF2-40B4-BE49-F238E27FC236}">
                <a16:creationId xmlns:a16="http://schemas.microsoft.com/office/drawing/2014/main" id="{08F7AA9E-CCD2-4084-8964-3C6C83CD8278}"/>
              </a:ext>
            </a:extLst>
          </p:cNvPr>
          <p:cNvCxnSpPr>
            <a:cxnSpLocks/>
            <a:stCxn id="34" idx="0"/>
          </p:cNvCxnSpPr>
          <p:nvPr/>
        </p:nvCxnSpPr>
        <p:spPr>
          <a:xfrm>
            <a:off x="5375490" y="3209395"/>
            <a:ext cx="51467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14">
            <a:extLst>
              <a:ext uri="{FF2B5EF4-FFF2-40B4-BE49-F238E27FC236}">
                <a16:creationId xmlns:a16="http://schemas.microsoft.com/office/drawing/2014/main" id="{1DC3D34E-127C-4499-964E-0F99D003EFCD}"/>
              </a:ext>
            </a:extLst>
          </p:cNvPr>
          <p:cNvCxnSpPr>
            <a:cxnSpLocks/>
          </p:cNvCxnSpPr>
          <p:nvPr/>
        </p:nvCxnSpPr>
        <p:spPr>
          <a:xfrm>
            <a:off x="3400630" y="2935074"/>
            <a:ext cx="170494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14">
            <a:extLst>
              <a:ext uri="{FF2B5EF4-FFF2-40B4-BE49-F238E27FC236}">
                <a16:creationId xmlns:a16="http://schemas.microsoft.com/office/drawing/2014/main" id="{857A71B8-82F7-430F-8144-C97E25FCF1EA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3400630" y="3513167"/>
            <a:ext cx="452568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71">
            <a:extLst>
              <a:ext uri="{FF2B5EF4-FFF2-40B4-BE49-F238E27FC236}">
                <a16:creationId xmlns:a16="http://schemas.microsoft.com/office/drawing/2014/main" id="{51B8A613-26C2-4D1C-9180-4ABCCE3F4313}"/>
              </a:ext>
            </a:extLst>
          </p:cNvPr>
          <p:cNvSpPr txBox="1"/>
          <p:nvPr/>
        </p:nvSpPr>
        <p:spPr>
          <a:xfrm>
            <a:off x="3853198" y="3282335"/>
            <a:ext cx="79981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DEC</a:t>
            </a:r>
          </a:p>
        </p:txBody>
      </p:sp>
      <p:cxnSp>
        <p:nvCxnSpPr>
          <p:cNvPr id="53" name="Gerade Verbindung mit Pfeil 14">
            <a:extLst>
              <a:ext uri="{FF2B5EF4-FFF2-40B4-BE49-F238E27FC236}">
                <a16:creationId xmlns:a16="http://schemas.microsoft.com/office/drawing/2014/main" id="{EEC8D574-17E6-439D-8335-043D41577D13}"/>
              </a:ext>
            </a:extLst>
          </p:cNvPr>
          <p:cNvCxnSpPr>
            <a:cxnSpLocks/>
          </p:cNvCxnSpPr>
          <p:nvPr/>
        </p:nvCxnSpPr>
        <p:spPr>
          <a:xfrm>
            <a:off x="4653010" y="3513167"/>
            <a:ext cx="45256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71">
            <a:extLst>
              <a:ext uri="{FF2B5EF4-FFF2-40B4-BE49-F238E27FC236}">
                <a16:creationId xmlns:a16="http://schemas.microsoft.com/office/drawing/2014/main" id="{1FA041AA-973A-4186-B95E-1C42F95E2806}"/>
              </a:ext>
            </a:extLst>
          </p:cNvPr>
          <p:cNvSpPr txBox="1"/>
          <p:nvPr/>
        </p:nvSpPr>
        <p:spPr>
          <a:xfrm rot="16200000">
            <a:off x="1532070" y="3637460"/>
            <a:ext cx="157326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JTAG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1793DF3E-5447-4D0B-B765-7123F63A0AA9}"/>
              </a:ext>
            </a:extLst>
          </p:cNvPr>
          <p:cNvCxnSpPr>
            <a:cxnSpLocks/>
          </p:cNvCxnSpPr>
          <p:nvPr/>
        </p:nvCxnSpPr>
        <p:spPr>
          <a:xfrm flipV="1">
            <a:off x="2955939" y="2933562"/>
            <a:ext cx="448984" cy="275832"/>
          </a:xfrm>
          <a:prstGeom prst="bentConnector3">
            <a:avLst>
              <a:gd name="adj1" fmla="val 52122"/>
            </a:avLst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DA40028D-12AE-47B4-8B09-0F675A933630}"/>
              </a:ext>
            </a:extLst>
          </p:cNvPr>
          <p:cNvCxnSpPr>
            <a:cxnSpLocks/>
          </p:cNvCxnSpPr>
          <p:nvPr/>
        </p:nvCxnSpPr>
        <p:spPr>
          <a:xfrm>
            <a:off x="4879294" y="2932665"/>
            <a:ext cx="496196" cy="273422"/>
          </a:xfrm>
          <a:prstGeom prst="bentConnector3">
            <a:avLst>
              <a:gd name="adj1" fmla="val 73515"/>
            </a:avLst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8FFCF92-85C1-46FB-9083-90390032B6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" y="2302650"/>
            <a:ext cx="1179541" cy="1613612"/>
          </a:xfrm>
          <a:prstGeom prst="rect">
            <a:avLst/>
          </a:prstGeom>
        </p:spPr>
      </p:pic>
      <p:sp>
        <p:nvSpPr>
          <p:cNvPr id="62" name="Wave 2">
            <a:extLst>
              <a:ext uri="{FF2B5EF4-FFF2-40B4-BE49-F238E27FC236}">
                <a16:creationId xmlns:a16="http://schemas.microsoft.com/office/drawing/2014/main" id="{8900A433-1221-4509-874E-A549F4009167}"/>
              </a:ext>
            </a:extLst>
          </p:cNvPr>
          <p:cNvSpPr/>
          <p:nvPr/>
        </p:nvSpPr>
        <p:spPr>
          <a:xfrm>
            <a:off x="7777442" y="4201735"/>
            <a:ext cx="791429" cy="386728"/>
          </a:xfrm>
          <a:prstGeom prst="wave">
            <a:avLst/>
          </a:prstGeom>
          <a:ln>
            <a:solidFill>
              <a:srgbClr val="CE302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COFFEEEE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131427B-F209-4D49-8126-C0FE46C028F9}"/>
              </a:ext>
            </a:extLst>
          </p:cNvPr>
          <p:cNvSpPr/>
          <p:nvPr/>
        </p:nvSpPr>
        <p:spPr>
          <a:xfrm>
            <a:off x="1232757" y="1954789"/>
            <a:ext cx="109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Bitstream</a:t>
            </a:r>
          </a:p>
        </p:txBody>
      </p:sp>
      <p:sp>
        <p:nvSpPr>
          <p:cNvPr id="67" name="Wave 7">
            <a:extLst>
              <a:ext uri="{FF2B5EF4-FFF2-40B4-BE49-F238E27FC236}">
                <a16:creationId xmlns:a16="http://schemas.microsoft.com/office/drawing/2014/main" id="{3690606A-4E6E-451C-8A46-CA12B51B4883}"/>
              </a:ext>
            </a:extLst>
          </p:cNvPr>
          <p:cNvSpPr/>
          <p:nvPr/>
        </p:nvSpPr>
        <p:spPr>
          <a:xfrm>
            <a:off x="1341940" y="3042272"/>
            <a:ext cx="791429" cy="386728"/>
          </a:xfrm>
          <a:prstGeom prst="wav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"Header"</a:t>
            </a:r>
          </a:p>
        </p:txBody>
      </p:sp>
      <p:sp>
        <p:nvSpPr>
          <p:cNvPr id="68" name="Wave 6">
            <a:extLst>
              <a:ext uri="{FF2B5EF4-FFF2-40B4-BE49-F238E27FC236}">
                <a16:creationId xmlns:a16="http://schemas.microsoft.com/office/drawing/2014/main" id="{D6F66EB6-755C-4574-B378-1699CB8FCE57}"/>
              </a:ext>
            </a:extLst>
          </p:cNvPr>
          <p:cNvSpPr/>
          <p:nvPr/>
        </p:nvSpPr>
        <p:spPr>
          <a:xfrm>
            <a:off x="1348979" y="3029729"/>
            <a:ext cx="841840" cy="386728"/>
          </a:xfrm>
          <a:prstGeom prst="wav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RdWBSTAR</a:t>
            </a:r>
          </a:p>
        </p:txBody>
      </p:sp>
      <p:sp>
        <p:nvSpPr>
          <p:cNvPr id="74" name="Scroll: Vertical 73">
            <a:extLst>
              <a:ext uri="{FF2B5EF4-FFF2-40B4-BE49-F238E27FC236}">
                <a16:creationId xmlns:a16="http://schemas.microsoft.com/office/drawing/2014/main" id="{91A83CAA-B305-4888-A177-E01D7D8857A4}"/>
              </a:ext>
            </a:extLst>
          </p:cNvPr>
          <p:cNvSpPr/>
          <p:nvPr/>
        </p:nvSpPr>
        <p:spPr>
          <a:xfrm>
            <a:off x="1209992" y="2252291"/>
            <a:ext cx="1055327" cy="1815695"/>
          </a:xfrm>
          <a:prstGeom prst="verticalScroll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"Header"</a:t>
            </a:r>
          </a:p>
          <a:p>
            <a:pPr algn="ctr"/>
            <a:r>
              <a:rPr lang="de-DE" sz="1000" dirty="0"/>
              <a:t>RdWBSTAR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8A0304-FC81-4810-9D1A-DB578152DB30}"/>
              </a:ext>
            </a:extLst>
          </p:cNvPr>
          <p:cNvSpPr/>
          <p:nvPr/>
        </p:nvSpPr>
        <p:spPr>
          <a:xfrm>
            <a:off x="2503370" y="1394688"/>
            <a:ext cx="9262630" cy="413224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C83E33E5-DB72-4A29-9549-5AB6A4D35C9A}"/>
              </a:ext>
            </a:extLst>
          </p:cNvPr>
          <p:cNvSpPr txBox="1">
            <a:spLocks/>
          </p:cNvSpPr>
          <p:nvPr/>
        </p:nvSpPr>
        <p:spPr>
          <a:xfrm>
            <a:off x="2503370" y="1222991"/>
            <a:ext cx="10273141" cy="792088"/>
          </a:xfrm>
          <a:prstGeom prst="rect">
            <a:avLst/>
          </a:prstGeom>
        </p:spPr>
        <p:txBody>
          <a:bodyPr anchor="ctr"/>
          <a:lstStyle>
            <a:lvl1pPr marL="0" indent="0" algn="l" defTabSz="912310" rtl="0" fontAlgn="base">
              <a:spcBef>
                <a:spcPct val="20000"/>
              </a:spcBef>
              <a:spcAft>
                <a:spcPct val="0"/>
              </a:spcAft>
              <a:buClr>
                <a:srgbClr val="8DAE10"/>
              </a:buClr>
              <a:buFont typeface="Arial" charset="0"/>
              <a:buNone/>
              <a:defRPr sz="3200" b="1" kern="1200">
                <a:solidFill>
                  <a:srgbClr val="003561"/>
                </a:solidFill>
                <a:latin typeface="RubFlama"/>
                <a:ea typeface="+mn-ea"/>
                <a:cs typeface="+mn-cs"/>
              </a:defRPr>
            </a:lvl1pPr>
            <a:lvl2pPr marL="741073" indent="-284918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2pPr>
            <a:lvl3pPr marL="1141108" indent="-227358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3pPr>
            <a:lvl4pPr marL="1598703" indent="-227358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4pPr>
            <a:lvl5pPr marL="2054857" indent="-227358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5pPr>
            <a:lvl6pPr marL="2512741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604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466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330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/>
              <a:t>FPGA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D11140C-DD2B-4AF6-B2FC-B29F54C84812}"/>
              </a:ext>
            </a:extLst>
          </p:cNvPr>
          <p:cNvSpPr/>
          <p:nvPr/>
        </p:nvSpPr>
        <p:spPr>
          <a:xfrm>
            <a:off x="3830730" y="1141629"/>
            <a:ext cx="6607909" cy="953788"/>
          </a:xfrm>
          <a:prstGeom prst="roundRect">
            <a:avLst/>
          </a:prstGeom>
          <a:ln w="57150">
            <a:solidFill>
              <a:srgbClr val="CE302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The FPGA notices the manipulation (HMAC invalid) and resets</a:t>
            </a:r>
          </a:p>
        </p:txBody>
      </p:sp>
      <p:sp>
        <p:nvSpPr>
          <p:cNvPr id="51" name="Wave 3">
            <a:extLst>
              <a:ext uri="{FF2B5EF4-FFF2-40B4-BE49-F238E27FC236}">
                <a16:creationId xmlns:a16="http://schemas.microsoft.com/office/drawing/2014/main" id="{C91F4AE8-732C-44EC-8DB1-90C05CC5F464}"/>
              </a:ext>
            </a:extLst>
          </p:cNvPr>
          <p:cNvSpPr/>
          <p:nvPr/>
        </p:nvSpPr>
        <p:spPr>
          <a:xfrm>
            <a:off x="5701957" y="3063036"/>
            <a:ext cx="916241" cy="386728"/>
          </a:xfrm>
          <a:prstGeom prst="wave">
            <a:avLst/>
          </a:prstGeom>
          <a:ln>
            <a:solidFill>
              <a:srgbClr val="CE302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HMAC tag</a:t>
            </a:r>
          </a:p>
        </p:txBody>
      </p:sp>
      <p:sp>
        <p:nvSpPr>
          <p:cNvPr id="55" name="Wave 4">
            <a:extLst>
              <a:ext uri="{FF2B5EF4-FFF2-40B4-BE49-F238E27FC236}">
                <a16:creationId xmlns:a16="http://schemas.microsoft.com/office/drawing/2014/main" id="{74B5EED2-EC5D-4B9E-B05C-0F66CF456389}"/>
              </a:ext>
            </a:extLst>
          </p:cNvPr>
          <p:cNvSpPr/>
          <p:nvPr/>
        </p:nvSpPr>
        <p:spPr>
          <a:xfrm>
            <a:off x="7773441" y="3725225"/>
            <a:ext cx="791429" cy="386728"/>
          </a:xfrm>
          <a:prstGeom prst="wav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02003FE5</a:t>
            </a:r>
          </a:p>
        </p:txBody>
      </p: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5586F2EA-CD1A-403E-8137-6E679F5D68FD}"/>
              </a:ext>
            </a:extLst>
          </p:cNvPr>
          <p:cNvCxnSpPr>
            <a:cxnSpLocks/>
          </p:cNvCxnSpPr>
          <p:nvPr/>
        </p:nvCxnSpPr>
        <p:spPr>
          <a:xfrm>
            <a:off x="2933181" y="3206087"/>
            <a:ext cx="467448" cy="307080"/>
          </a:xfrm>
          <a:prstGeom prst="bentConnector3">
            <a:avLst>
              <a:gd name="adj1" fmla="val 54755"/>
            </a:avLst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D69A3F75-BE52-4F43-ADF6-FDC4BF18E3AF}"/>
              </a:ext>
            </a:extLst>
          </p:cNvPr>
          <p:cNvCxnSpPr>
            <a:cxnSpLocks/>
          </p:cNvCxnSpPr>
          <p:nvPr/>
        </p:nvCxnSpPr>
        <p:spPr>
          <a:xfrm flipV="1">
            <a:off x="4907853" y="3209395"/>
            <a:ext cx="467637" cy="306356"/>
          </a:xfrm>
          <a:prstGeom prst="bentConnector3">
            <a:avLst>
              <a:gd name="adj1" fmla="val 71856"/>
            </a:avLst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Wave 2">
            <a:extLst>
              <a:ext uri="{FF2B5EF4-FFF2-40B4-BE49-F238E27FC236}">
                <a16:creationId xmlns:a16="http://schemas.microsoft.com/office/drawing/2014/main" id="{FBE97AF6-6028-4AD1-ABB9-91ACCBCB5D8B}"/>
              </a:ext>
            </a:extLst>
          </p:cNvPr>
          <p:cNvSpPr/>
          <p:nvPr/>
        </p:nvSpPr>
        <p:spPr>
          <a:xfrm>
            <a:off x="10082889" y="3012723"/>
            <a:ext cx="791429" cy="386728"/>
          </a:xfrm>
          <a:prstGeom prst="wave">
            <a:avLst/>
          </a:prstGeom>
          <a:solidFill>
            <a:schemeClr val="lt1">
              <a:alpha val="58000"/>
            </a:schemeClr>
          </a:solidFill>
          <a:ln>
            <a:solidFill>
              <a:schemeClr val="dk1">
                <a:alpha val="62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COFFEEEE</a:t>
            </a:r>
          </a:p>
        </p:txBody>
      </p:sp>
      <p:sp>
        <p:nvSpPr>
          <p:cNvPr id="60" name="Arrow: Down 59">
            <a:extLst>
              <a:ext uri="{FF2B5EF4-FFF2-40B4-BE49-F238E27FC236}">
                <a16:creationId xmlns:a16="http://schemas.microsoft.com/office/drawing/2014/main" id="{6B0E05AE-714D-49D8-AD64-D3A065899C38}"/>
              </a:ext>
            </a:extLst>
          </p:cNvPr>
          <p:cNvSpPr/>
          <p:nvPr/>
        </p:nvSpPr>
        <p:spPr>
          <a:xfrm rot="3463269">
            <a:off x="9287043" y="3192405"/>
            <a:ext cx="674999" cy="1483653"/>
          </a:xfrm>
          <a:prstGeom prst="downArrow">
            <a:avLst/>
          </a:prstGeom>
          <a:ln>
            <a:solidFill>
              <a:srgbClr val="CE302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de-DE" dirty="0"/>
              <a:t>divert</a:t>
            </a:r>
          </a:p>
        </p:txBody>
      </p:sp>
    </p:spTree>
    <p:extLst>
      <p:ext uri="{BB962C8B-B14F-4D97-AF65-F5344CB8AC3E}">
        <p14:creationId xmlns:p14="http://schemas.microsoft.com/office/powerpoint/2010/main" val="107241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185 L 0.10599 -0.00301 C 0.10794 -0.00324 0.10976 -0.0037 0.11172 -0.00394 C 0.1194 -0.00509 0.12161 0.00046 0.12422 -0.00857 C 0.12448 -0.00949 0.12461 -0.01065 0.12474 -0.01181 C 0.125 -0.01921 0.125 -0.02662 0.12539 -0.03403 C 0.12552 -0.0375 0.1263 -0.0382 0.12786 -0.03982 C 0.12851 -0.04028 0.12916 -0.04028 0.12982 -0.04074 C 0.13047 -0.04144 0.13099 -0.04236 0.13164 -0.04306 C 0.1345 -0.0456 0.13828 -0.04421 0.14101 -0.04421 L 0.28463 -0.04306 C 0.28568 -0.03982 0.28659 -0.03634 0.28724 -0.0331 C 0.28815 -0.0287 0.28802 -0.02407 0.28854 -0.01968 L 0.29023 -0.00972 L 0.29153 -0.00301 C 0.29193 -0.00185 0.29193 -0.00046 0.29232 0.00046 C 0.29336 0.00347 0.29349 0.0044 0.29544 0.00602 C 0.29661 0.00694 0.29922 0.00833 0.29922 0.00856 C 0.30117 0.00787 0.30338 0.00764 0.30547 0.00718 C 0.30664 0.00671 0.30794 0.00625 0.30911 0.00602 C 0.31159 0.00532 0.3181 0.00393 0.32044 0.0037 C 0.32565 0.00324 0.33086 0.00301 0.33594 0.00255 L 0.34713 0.00162 C 0.34948 0.00069 0.35078 0.00046 0.35273 -0.0007 C 0.35534 -0.00185 0.35403 -0.00185 0.35547 -0.00185 L 0.35547 -0.00162 L 0.35547 -0.00185 " pathEditMode="relative" rAng="0" ptsTypes="AAAAAAAAAAAAAAAAAAAAAAAAAAA">
                                      <p:cBhvr>
                                        <p:cTn id="3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12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0.10677 -0.00116 C 0.10873 -0.00139 0.11055 -0.00185 0.1125 -0.00209 C 0.12018 -0.00324 0.1224 0.00231 0.125 -0.00672 C 0.12526 -0.00764 0.12539 -0.0088 0.12552 -0.00996 C 0.12578 -0.01736 0.12578 -0.02477 0.12617 -0.03218 C 0.1263 -0.03565 0.12709 -0.03635 0.12865 -0.03797 C 0.1293 -0.03843 0.12995 -0.03843 0.1306 -0.03889 C 0.13125 -0.03959 0.13177 -0.04051 0.13242 -0.04121 C 0.13529 -0.04375 0.13906 -0.04236 0.1418 -0.04236 L 0.28529 -0.04121 C 0.28646 -0.03797 0.28737 -0.03449 0.28802 -0.03125 C 0.28893 -0.02685 0.2888 -0.02222 0.28933 -0.01783 L 0.29089 -0.00787 L 0.29232 -0.00116 C 0.29271 2.59259E-6 0.29271 0.00139 0.2931 0.00231 C 0.29414 0.00532 0.29427 0.00625 0.29623 0.00787 C 0.2974 0.00879 0.3 0.01018 0.3 0.01041 C 0.30196 0.00972 0.30417 0.00949 0.30625 0.00903 C 0.30742 0.00856 0.30873 0.0081 0.3099 0.00787 C 0.31237 0.00717 0.31862 0.00578 0.32123 0.00555 C 0.32643 0.00509 0.33164 0.00486 0.33672 0.0044 L 0.34792 0.00347 C 0.35026 0.00254 0.35156 0.00231 0.35339 0.00115 C 0.35612 2.59259E-6 0.35482 2.59259E-6 0.35625 2.59259E-6 L 0.35625 0.00023 L 0.35625 2.59259E-6 " pathEditMode="relative" rAng="0" ptsTypes="AAAAAAAAAAAAAAAAAAAAAAAAAAA">
                                      <p:cBhvr>
                                        <p:cTn id="3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12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-0.00023 L -0.00169 -0.00023 C -0.01679 -0.00301 -0.00495 -0.00162 -0.02734 -0.00023 L -0.0612 0.00139 L -0.07031 0.00301 C -0.07278 0.00347 -0.07526 0.00463 -0.07773 0.00463 C -0.08099 0.00463 -0.08528 0.00232 -0.08867 0.00139 C -0.09661 -0.00069 -0.10078 -0.00069 -0.10963 -0.00185 C -0.12226 -0.00741 -0.11133 -0.00301 -0.14075 -0.00509 L -0.16002 -0.00648 C -0.1625 -0.00579 -0.16549 -0.00579 -0.16732 -0.00185 C -0.16979 0.0037 -0.16575 0.00579 -0.17187 0.00949 C -0.1806 0.01458 -0.17539 0.01273 -0.18737 0.01273 L -0.5276 0.00949 " pathEditMode="relative" ptsTypes="AAAAAAAAAAAAAA">
                                      <p:cBhvr>
                                        <p:cTn id="4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  <p:bldP spid="67" grpId="0" animBg="1"/>
      <p:bldP spid="67" grpId="1" animBg="1"/>
      <p:bldP spid="68" grpId="0" animBg="1"/>
      <p:bldP spid="68" grpId="1" animBg="1"/>
      <p:bldP spid="74" grpId="0" animBg="1"/>
      <p:bldP spid="51" grpId="0" animBg="1"/>
      <p:bldP spid="55" grpId="0" animBg="1"/>
      <p:bldP spid="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014DABB1-850A-4856-AA2E-2582DE3C399D}"/>
              </a:ext>
            </a:extLst>
          </p:cNvPr>
          <p:cNvSpPr/>
          <p:nvPr/>
        </p:nvSpPr>
        <p:spPr>
          <a:xfrm>
            <a:off x="7123792" y="1613298"/>
            <a:ext cx="1934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Configuration Registers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5082CA7-291E-4DC6-B5BB-50B6012C3DAC}"/>
              </a:ext>
            </a:extLst>
          </p:cNvPr>
          <p:cNvSpPr/>
          <p:nvPr/>
        </p:nvSpPr>
        <p:spPr>
          <a:xfrm>
            <a:off x="2503370" y="1394688"/>
            <a:ext cx="9262630" cy="413224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1721B17-7D13-4509-B672-94AC249BA11E}"/>
              </a:ext>
            </a:extLst>
          </p:cNvPr>
          <p:cNvSpPr/>
          <p:nvPr/>
        </p:nvSpPr>
        <p:spPr>
          <a:xfrm>
            <a:off x="3830730" y="1141629"/>
            <a:ext cx="6607909" cy="953788"/>
          </a:xfrm>
          <a:prstGeom prst="roundRect">
            <a:avLst/>
          </a:prstGeom>
          <a:ln w="57150">
            <a:solidFill>
              <a:srgbClr val="CE302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The FPGA notices the manipulation (HMAC invalid) and resets</a:t>
            </a:r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8496ABFD-0C32-4BE6-B739-15FEAFCD09E2}"/>
              </a:ext>
            </a:extLst>
          </p:cNvPr>
          <p:cNvSpPr txBox="1">
            <a:spLocks/>
          </p:cNvSpPr>
          <p:nvPr/>
        </p:nvSpPr>
        <p:spPr>
          <a:xfrm>
            <a:off x="2503370" y="1222991"/>
            <a:ext cx="10273141" cy="792088"/>
          </a:xfrm>
          <a:prstGeom prst="rect">
            <a:avLst/>
          </a:prstGeom>
        </p:spPr>
        <p:txBody>
          <a:bodyPr anchor="ctr"/>
          <a:lstStyle>
            <a:lvl1pPr marL="0" indent="0" algn="l" defTabSz="912310" rtl="0" fontAlgn="base">
              <a:spcBef>
                <a:spcPct val="20000"/>
              </a:spcBef>
              <a:spcAft>
                <a:spcPct val="0"/>
              </a:spcAft>
              <a:buClr>
                <a:srgbClr val="8DAE10"/>
              </a:buClr>
              <a:buFont typeface="Arial" charset="0"/>
              <a:buNone/>
              <a:defRPr sz="3200" b="1" kern="1200">
                <a:solidFill>
                  <a:srgbClr val="003561"/>
                </a:solidFill>
                <a:latin typeface="RubFlama"/>
                <a:ea typeface="+mn-ea"/>
                <a:cs typeface="+mn-cs"/>
              </a:defRPr>
            </a:lvl1pPr>
            <a:lvl2pPr marL="741073" indent="-284918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2pPr>
            <a:lvl3pPr marL="1141108" indent="-227358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3pPr>
            <a:lvl4pPr marL="1598703" indent="-227358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4pPr>
            <a:lvl5pPr marL="2054857" indent="-227358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5pPr>
            <a:lvl6pPr marL="2512741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604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466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330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/>
              <a:t>FPGA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2698CE9-2E4E-4118-B7A7-8D06BB11E3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0"/>
              <a:t>Attack – Overview</a:t>
            </a:r>
          </a:p>
        </p:txBody>
      </p:sp>
      <p:pic>
        <p:nvPicPr>
          <p:cNvPr id="12" name="Grafik 13">
            <a:extLst>
              <a:ext uri="{FF2B5EF4-FFF2-40B4-BE49-F238E27FC236}">
                <a16:creationId xmlns:a16="http://schemas.microsoft.com/office/drawing/2014/main" id="{60F3BFD4-A524-42BF-8658-56D225314B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4" r="10062"/>
          <a:stretch/>
        </p:blipFill>
        <p:spPr>
          <a:xfrm>
            <a:off x="9738629" y="2626233"/>
            <a:ext cx="1791430" cy="1728347"/>
          </a:xfrm>
          <a:prstGeom prst="rect">
            <a:avLst/>
          </a:prstGeom>
        </p:spPr>
      </p:pic>
      <p:sp>
        <p:nvSpPr>
          <p:cNvPr id="22" name="Textfeld 71">
            <a:extLst>
              <a:ext uri="{FF2B5EF4-FFF2-40B4-BE49-F238E27FC236}">
                <a16:creationId xmlns:a16="http://schemas.microsoft.com/office/drawing/2014/main" id="{A009405D-5D73-4E00-88AA-C52008DA24C0}"/>
              </a:ext>
            </a:extLst>
          </p:cNvPr>
          <p:cNvSpPr txBox="1"/>
          <p:nvPr/>
        </p:nvSpPr>
        <p:spPr>
          <a:xfrm>
            <a:off x="7308156" y="2761428"/>
            <a:ext cx="175547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FDRO</a:t>
            </a:r>
          </a:p>
        </p:txBody>
      </p:sp>
      <p:sp>
        <p:nvSpPr>
          <p:cNvPr id="23" name="Textfeld 71">
            <a:extLst>
              <a:ext uri="{FF2B5EF4-FFF2-40B4-BE49-F238E27FC236}">
                <a16:creationId xmlns:a16="http://schemas.microsoft.com/office/drawing/2014/main" id="{24549A1D-EF64-4BAC-BA6E-6C163675E6E1}"/>
              </a:ext>
            </a:extLst>
          </p:cNvPr>
          <p:cNvSpPr txBox="1"/>
          <p:nvPr/>
        </p:nvSpPr>
        <p:spPr>
          <a:xfrm>
            <a:off x="7307684" y="4608760"/>
            <a:ext cx="175499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…</a:t>
            </a:r>
          </a:p>
        </p:txBody>
      </p:sp>
      <p:sp>
        <p:nvSpPr>
          <p:cNvPr id="24" name="Textfeld 71">
            <a:extLst>
              <a:ext uri="{FF2B5EF4-FFF2-40B4-BE49-F238E27FC236}">
                <a16:creationId xmlns:a16="http://schemas.microsoft.com/office/drawing/2014/main" id="{810CD367-308F-4076-9F5A-FFBC6EACA3A5}"/>
              </a:ext>
            </a:extLst>
          </p:cNvPr>
          <p:cNvSpPr txBox="1"/>
          <p:nvPr/>
        </p:nvSpPr>
        <p:spPr>
          <a:xfrm>
            <a:off x="7308629" y="3223765"/>
            <a:ext cx="1755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Status</a:t>
            </a:r>
          </a:p>
        </p:txBody>
      </p:sp>
      <p:sp>
        <p:nvSpPr>
          <p:cNvPr id="25" name="Textfeld 71">
            <a:extLst>
              <a:ext uri="{FF2B5EF4-FFF2-40B4-BE49-F238E27FC236}">
                <a16:creationId xmlns:a16="http://schemas.microsoft.com/office/drawing/2014/main" id="{D30FA440-C48C-444B-88EB-083B663F9594}"/>
              </a:ext>
            </a:extLst>
          </p:cNvPr>
          <p:cNvSpPr txBox="1"/>
          <p:nvPr/>
        </p:nvSpPr>
        <p:spPr>
          <a:xfrm>
            <a:off x="7308630" y="3685430"/>
            <a:ext cx="175499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Control 0</a:t>
            </a:r>
          </a:p>
        </p:txBody>
      </p:sp>
      <p:sp>
        <p:nvSpPr>
          <p:cNvPr id="26" name="Textfeld 71">
            <a:extLst>
              <a:ext uri="{FF2B5EF4-FFF2-40B4-BE49-F238E27FC236}">
                <a16:creationId xmlns:a16="http://schemas.microsoft.com/office/drawing/2014/main" id="{96DBA046-F5C8-4AA9-A0CE-280031C9F13A}"/>
              </a:ext>
            </a:extLst>
          </p:cNvPr>
          <p:cNvSpPr txBox="1"/>
          <p:nvPr/>
        </p:nvSpPr>
        <p:spPr>
          <a:xfrm>
            <a:off x="7308157" y="4147095"/>
            <a:ext cx="175499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WBSTAR</a:t>
            </a:r>
          </a:p>
        </p:txBody>
      </p:sp>
      <p:sp>
        <p:nvSpPr>
          <p:cNvPr id="27" name="Textfeld 71">
            <a:extLst>
              <a:ext uri="{FF2B5EF4-FFF2-40B4-BE49-F238E27FC236}">
                <a16:creationId xmlns:a16="http://schemas.microsoft.com/office/drawing/2014/main" id="{B2D43D5D-7BAE-4B6E-8786-5047051EE0BE}"/>
              </a:ext>
            </a:extLst>
          </p:cNvPr>
          <p:cNvSpPr txBox="1"/>
          <p:nvPr/>
        </p:nvSpPr>
        <p:spPr>
          <a:xfrm>
            <a:off x="7308156" y="2299091"/>
            <a:ext cx="175547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FDRI</a:t>
            </a:r>
          </a:p>
        </p:txBody>
      </p:sp>
      <p:cxnSp>
        <p:nvCxnSpPr>
          <p:cNvPr id="35" name="Gerade Verbindung mit Pfeil 14">
            <a:extLst>
              <a:ext uri="{FF2B5EF4-FFF2-40B4-BE49-F238E27FC236}">
                <a16:creationId xmlns:a16="http://schemas.microsoft.com/office/drawing/2014/main" id="{161A1E68-5651-4FB5-B836-692ED87FAE11}"/>
              </a:ext>
            </a:extLst>
          </p:cNvPr>
          <p:cNvCxnSpPr>
            <a:cxnSpLocks/>
          </p:cNvCxnSpPr>
          <p:nvPr/>
        </p:nvCxnSpPr>
        <p:spPr>
          <a:xfrm>
            <a:off x="9062683" y="2554598"/>
            <a:ext cx="67594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71">
            <a:extLst>
              <a:ext uri="{FF2B5EF4-FFF2-40B4-BE49-F238E27FC236}">
                <a16:creationId xmlns:a16="http://schemas.microsoft.com/office/drawing/2014/main" id="{9A8A0DD0-FC97-49C5-AAE4-A4DB15EE3C6E}"/>
              </a:ext>
            </a:extLst>
          </p:cNvPr>
          <p:cNvSpPr txBox="1"/>
          <p:nvPr/>
        </p:nvSpPr>
        <p:spPr>
          <a:xfrm>
            <a:off x="9738628" y="2292791"/>
            <a:ext cx="179143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Fabric</a:t>
            </a:r>
          </a:p>
        </p:txBody>
      </p:sp>
      <p:cxnSp>
        <p:nvCxnSpPr>
          <p:cNvPr id="38" name="Gerade Verbindung mit Pfeil 14">
            <a:extLst>
              <a:ext uri="{FF2B5EF4-FFF2-40B4-BE49-F238E27FC236}">
                <a16:creationId xmlns:a16="http://schemas.microsoft.com/office/drawing/2014/main" id="{8FBBB91F-ED46-41B3-98B9-65555DC8586B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6365910" y="2523623"/>
            <a:ext cx="942246" cy="63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14">
            <a:extLst>
              <a:ext uri="{FF2B5EF4-FFF2-40B4-BE49-F238E27FC236}">
                <a16:creationId xmlns:a16="http://schemas.microsoft.com/office/drawing/2014/main" id="{2643268B-7144-4415-A377-239CA81195F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6365910" y="2992260"/>
            <a:ext cx="942246" cy="1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14">
            <a:extLst>
              <a:ext uri="{FF2B5EF4-FFF2-40B4-BE49-F238E27FC236}">
                <a16:creationId xmlns:a16="http://schemas.microsoft.com/office/drawing/2014/main" id="{64B0402F-969B-4E39-823A-1E77B5C8FFD5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6365910" y="3454598"/>
            <a:ext cx="94271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14">
            <a:extLst>
              <a:ext uri="{FF2B5EF4-FFF2-40B4-BE49-F238E27FC236}">
                <a16:creationId xmlns:a16="http://schemas.microsoft.com/office/drawing/2014/main" id="{3400FF98-8DAE-442B-AAA9-66D712FDD126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6366000" y="3916262"/>
            <a:ext cx="942630" cy="1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14">
            <a:extLst>
              <a:ext uri="{FF2B5EF4-FFF2-40B4-BE49-F238E27FC236}">
                <a16:creationId xmlns:a16="http://schemas.microsoft.com/office/drawing/2014/main" id="{27ECFD32-CC1C-497E-9F05-9BF4029996A0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6366000" y="4377928"/>
            <a:ext cx="942157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14">
            <a:extLst>
              <a:ext uri="{FF2B5EF4-FFF2-40B4-BE49-F238E27FC236}">
                <a16:creationId xmlns:a16="http://schemas.microsoft.com/office/drawing/2014/main" id="{74BD4BB5-90DC-468E-9B85-04307B6E93B4}"/>
              </a:ext>
            </a:extLst>
          </p:cNvPr>
          <p:cNvCxnSpPr>
            <a:cxnSpLocks/>
          </p:cNvCxnSpPr>
          <p:nvPr/>
        </p:nvCxnSpPr>
        <p:spPr>
          <a:xfrm>
            <a:off x="6366000" y="4849598"/>
            <a:ext cx="942156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feld 71">
            <a:extLst>
              <a:ext uri="{FF2B5EF4-FFF2-40B4-BE49-F238E27FC236}">
                <a16:creationId xmlns:a16="http://schemas.microsoft.com/office/drawing/2014/main" id="{80A119E8-4E95-4463-ADA9-3FE5A6D73953}"/>
              </a:ext>
            </a:extLst>
          </p:cNvPr>
          <p:cNvSpPr txBox="1"/>
          <p:nvPr/>
        </p:nvSpPr>
        <p:spPr>
          <a:xfrm rot="16200000">
            <a:off x="4732182" y="3454597"/>
            <a:ext cx="277763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Configuration Engine</a:t>
            </a:r>
          </a:p>
        </p:txBody>
      </p:sp>
      <p:cxnSp>
        <p:nvCxnSpPr>
          <p:cNvPr id="87" name="Gerade Verbindung mit Pfeil 14">
            <a:extLst>
              <a:ext uri="{FF2B5EF4-FFF2-40B4-BE49-F238E27FC236}">
                <a16:creationId xmlns:a16="http://schemas.microsoft.com/office/drawing/2014/main" id="{5120C732-4994-4724-A3AB-CA2FD9B9AAD2}"/>
              </a:ext>
            </a:extLst>
          </p:cNvPr>
          <p:cNvCxnSpPr>
            <a:cxnSpLocks/>
          </p:cNvCxnSpPr>
          <p:nvPr/>
        </p:nvCxnSpPr>
        <p:spPr>
          <a:xfrm flipH="1">
            <a:off x="2503370" y="4464000"/>
            <a:ext cx="338679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mit Pfeil 14">
            <a:extLst>
              <a:ext uri="{FF2B5EF4-FFF2-40B4-BE49-F238E27FC236}">
                <a16:creationId xmlns:a16="http://schemas.microsoft.com/office/drawing/2014/main" id="{810BFC5F-0BC7-407F-A7BC-A87CC3D11846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9063629" y="2992261"/>
            <a:ext cx="674999" cy="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14">
            <a:extLst>
              <a:ext uri="{FF2B5EF4-FFF2-40B4-BE49-F238E27FC236}">
                <a16:creationId xmlns:a16="http://schemas.microsoft.com/office/drawing/2014/main" id="{0958C64D-EADA-4E1C-9348-56EC68379F14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2143098" y="3209394"/>
            <a:ext cx="98762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rapezoid 32">
            <a:extLst>
              <a:ext uri="{FF2B5EF4-FFF2-40B4-BE49-F238E27FC236}">
                <a16:creationId xmlns:a16="http://schemas.microsoft.com/office/drawing/2014/main" id="{2486F5E7-0A06-441D-B23C-DA64EFB16A81}"/>
              </a:ext>
            </a:extLst>
          </p:cNvPr>
          <p:cNvSpPr/>
          <p:nvPr/>
        </p:nvSpPr>
        <p:spPr>
          <a:xfrm rot="16200000">
            <a:off x="2686069" y="3074439"/>
            <a:ext cx="1159211" cy="269910"/>
          </a:xfrm>
          <a:prstGeom prst="trapezoi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Dec?</a:t>
            </a:r>
          </a:p>
        </p:txBody>
      </p:sp>
      <p:sp>
        <p:nvSpPr>
          <p:cNvPr id="34" name="Trapezoid 33">
            <a:extLst>
              <a:ext uri="{FF2B5EF4-FFF2-40B4-BE49-F238E27FC236}">
                <a16:creationId xmlns:a16="http://schemas.microsoft.com/office/drawing/2014/main" id="{7897640A-AA38-4FC6-8B5C-EA4A08F037E3}"/>
              </a:ext>
            </a:extLst>
          </p:cNvPr>
          <p:cNvSpPr/>
          <p:nvPr/>
        </p:nvSpPr>
        <p:spPr>
          <a:xfrm rot="5400000">
            <a:off x="4660929" y="3074439"/>
            <a:ext cx="1159211" cy="269910"/>
          </a:xfrm>
          <a:prstGeom prst="trapezoi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36" name="Gerade Verbindung mit Pfeil 14">
            <a:extLst>
              <a:ext uri="{FF2B5EF4-FFF2-40B4-BE49-F238E27FC236}">
                <a16:creationId xmlns:a16="http://schemas.microsoft.com/office/drawing/2014/main" id="{08F7AA9E-CCD2-4084-8964-3C6C83CD8278}"/>
              </a:ext>
            </a:extLst>
          </p:cNvPr>
          <p:cNvCxnSpPr>
            <a:cxnSpLocks/>
            <a:stCxn id="34" idx="0"/>
          </p:cNvCxnSpPr>
          <p:nvPr/>
        </p:nvCxnSpPr>
        <p:spPr>
          <a:xfrm>
            <a:off x="5375490" y="3209395"/>
            <a:ext cx="51467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14">
            <a:extLst>
              <a:ext uri="{FF2B5EF4-FFF2-40B4-BE49-F238E27FC236}">
                <a16:creationId xmlns:a16="http://schemas.microsoft.com/office/drawing/2014/main" id="{1DC3D34E-127C-4499-964E-0F99D003EFCD}"/>
              </a:ext>
            </a:extLst>
          </p:cNvPr>
          <p:cNvCxnSpPr>
            <a:cxnSpLocks/>
          </p:cNvCxnSpPr>
          <p:nvPr/>
        </p:nvCxnSpPr>
        <p:spPr>
          <a:xfrm>
            <a:off x="3400630" y="2935074"/>
            <a:ext cx="170494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14">
            <a:extLst>
              <a:ext uri="{FF2B5EF4-FFF2-40B4-BE49-F238E27FC236}">
                <a16:creationId xmlns:a16="http://schemas.microsoft.com/office/drawing/2014/main" id="{857A71B8-82F7-430F-8144-C97E25FCF1EA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3400630" y="3513167"/>
            <a:ext cx="452568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71">
            <a:extLst>
              <a:ext uri="{FF2B5EF4-FFF2-40B4-BE49-F238E27FC236}">
                <a16:creationId xmlns:a16="http://schemas.microsoft.com/office/drawing/2014/main" id="{51B8A613-26C2-4D1C-9180-4ABCCE3F4313}"/>
              </a:ext>
            </a:extLst>
          </p:cNvPr>
          <p:cNvSpPr txBox="1"/>
          <p:nvPr/>
        </p:nvSpPr>
        <p:spPr>
          <a:xfrm>
            <a:off x="3853198" y="3282335"/>
            <a:ext cx="79981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DEC</a:t>
            </a:r>
          </a:p>
        </p:txBody>
      </p:sp>
      <p:cxnSp>
        <p:nvCxnSpPr>
          <p:cNvPr id="53" name="Gerade Verbindung mit Pfeil 14">
            <a:extLst>
              <a:ext uri="{FF2B5EF4-FFF2-40B4-BE49-F238E27FC236}">
                <a16:creationId xmlns:a16="http://schemas.microsoft.com/office/drawing/2014/main" id="{EEC8D574-17E6-439D-8335-043D41577D13}"/>
              </a:ext>
            </a:extLst>
          </p:cNvPr>
          <p:cNvCxnSpPr>
            <a:cxnSpLocks/>
          </p:cNvCxnSpPr>
          <p:nvPr/>
        </p:nvCxnSpPr>
        <p:spPr>
          <a:xfrm>
            <a:off x="4653010" y="3513167"/>
            <a:ext cx="45256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71">
            <a:extLst>
              <a:ext uri="{FF2B5EF4-FFF2-40B4-BE49-F238E27FC236}">
                <a16:creationId xmlns:a16="http://schemas.microsoft.com/office/drawing/2014/main" id="{1FA041AA-973A-4186-B95E-1C42F95E2806}"/>
              </a:ext>
            </a:extLst>
          </p:cNvPr>
          <p:cNvSpPr txBox="1"/>
          <p:nvPr/>
        </p:nvSpPr>
        <p:spPr>
          <a:xfrm rot="16200000">
            <a:off x="1532070" y="3637460"/>
            <a:ext cx="157326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JTAG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8FFCF92-85C1-46FB-9083-90390032B6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" y="2302650"/>
            <a:ext cx="1179541" cy="1613612"/>
          </a:xfrm>
          <a:prstGeom prst="rect">
            <a:avLst/>
          </a:prstGeom>
        </p:spPr>
      </p:pic>
      <p:sp>
        <p:nvSpPr>
          <p:cNvPr id="62" name="Wave 2">
            <a:extLst>
              <a:ext uri="{FF2B5EF4-FFF2-40B4-BE49-F238E27FC236}">
                <a16:creationId xmlns:a16="http://schemas.microsoft.com/office/drawing/2014/main" id="{8900A433-1221-4509-874E-A549F4009167}"/>
              </a:ext>
            </a:extLst>
          </p:cNvPr>
          <p:cNvSpPr/>
          <p:nvPr/>
        </p:nvSpPr>
        <p:spPr>
          <a:xfrm>
            <a:off x="7777442" y="4201735"/>
            <a:ext cx="791429" cy="386728"/>
          </a:xfrm>
          <a:prstGeom prst="wave">
            <a:avLst/>
          </a:prstGeom>
          <a:ln>
            <a:solidFill>
              <a:srgbClr val="CE302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COFFEEEE</a:t>
            </a:r>
          </a:p>
        </p:txBody>
      </p:sp>
      <p:sp>
        <p:nvSpPr>
          <p:cNvPr id="42" name="Wave 3">
            <a:extLst>
              <a:ext uri="{FF2B5EF4-FFF2-40B4-BE49-F238E27FC236}">
                <a16:creationId xmlns:a16="http://schemas.microsoft.com/office/drawing/2014/main" id="{28AA277B-CBFC-450F-89A3-5C5B66B22BD1}"/>
              </a:ext>
            </a:extLst>
          </p:cNvPr>
          <p:cNvSpPr/>
          <p:nvPr/>
        </p:nvSpPr>
        <p:spPr>
          <a:xfrm>
            <a:off x="5632828" y="3042272"/>
            <a:ext cx="916241" cy="386728"/>
          </a:xfrm>
          <a:prstGeom prst="wave">
            <a:avLst/>
          </a:prstGeom>
          <a:ln>
            <a:solidFill>
              <a:srgbClr val="CE302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WrWBSTAR</a:t>
            </a:r>
          </a:p>
        </p:txBody>
      </p:sp>
      <p:sp>
        <p:nvSpPr>
          <p:cNvPr id="48" name="Scroll: Vertical 47">
            <a:extLst>
              <a:ext uri="{FF2B5EF4-FFF2-40B4-BE49-F238E27FC236}">
                <a16:creationId xmlns:a16="http://schemas.microsoft.com/office/drawing/2014/main" id="{C827DDDA-6B89-4034-AEA4-B83B65350F32}"/>
              </a:ext>
            </a:extLst>
          </p:cNvPr>
          <p:cNvSpPr/>
          <p:nvPr/>
        </p:nvSpPr>
        <p:spPr>
          <a:xfrm>
            <a:off x="1166133" y="1875825"/>
            <a:ext cx="1055327" cy="1815695"/>
          </a:xfrm>
          <a:prstGeom prst="verticalScroll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"Header"</a:t>
            </a:r>
          </a:p>
          <a:p>
            <a:pPr algn="ctr"/>
            <a:r>
              <a:rPr lang="de-DE" sz="1100" dirty="0"/>
              <a:t>"StartDec"</a:t>
            </a:r>
          </a:p>
          <a:p>
            <a:pPr algn="ctr"/>
            <a:r>
              <a:rPr lang="de-DE" sz="1000" dirty="0"/>
              <a:t>HMACHead</a:t>
            </a:r>
          </a:p>
          <a:p>
            <a:pPr algn="ctr"/>
            <a:r>
              <a:rPr lang="de-DE" sz="1100" dirty="0"/>
              <a:t>"WrCntr0"</a:t>
            </a:r>
          </a:p>
          <a:p>
            <a:pPr algn="ctr"/>
            <a:r>
              <a:rPr lang="de-DE" sz="1100" dirty="0"/>
              <a:t>02003FE5</a:t>
            </a:r>
          </a:p>
          <a:p>
            <a:pPr algn="ctr"/>
            <a:r>
              <a:rPr lang="de-DE" sz="800" dirty="0"/>
              <a:t>"WrWBSTAR"</a:t>
            </a:r>
          </a:p>
          <a:p>
            <a:pPr algn="ctr"/>
            <a:r>
              <a:rPr lang="de-DE" sz="1100" dirty="0"/>
              <a:t>COFFEEEE</a:t>
            </a:r>
          </a:p>
          <a:p>
            <a:pPr algn="ctr"/>
            <a:r>
              <a:rPr lang="de-DE" sz="1100" dirty="0"/>
              <a:t>BADB0070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A91B64B-ED97-4BD0-B8B6-C13170ED3F63}"/>
              </a:ext>
            </a:extLst>
          </p:cNvPr>
          <p:cNvSpPr/>
          <p:nvPr/>
        </p:nvSpPr>
        <p:spPr>
          <a:xfrm>
            <a:off x="1305120" y="2522156"/>
            <a:ext cx="770890" cy="1163274"/>
          </a:xfrm>
          <a:prstGeom prst="rect">
            <a:avLst/>
          </a:prstGeom>
          <a:solidFill>
            <a:srgbClr val="33CC33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Scroll: Vertical 73">
            <a:extLst>
              <a:ext uri="{FF2B5EF4-FFF2-40B4-BE49-F238E27FC236}">
                <a16:creationId xmlns:a16="http://schemas.microsoft.com/office/drawing/2014/main" id="{91A83CAA-B305-4888-A177-E01D7D8857A4}"/>
              </a:ext>
            </a:extLst>
          </p:cNvPr>
          <p:cNvSpPr/>
          <p:nvPr/>
        </p:nvSpPr>
        <p:spPr>
          <a:xfrm>
            <a:off x="1087771" y="4544706"/>
            <a:ext cx="1055327" cy="1078492"/>
          </a:xfrm>
          <a:prstGeom prst="verticalScroll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"Header"</a:t>
            </a:r>
          </a:p>
          <a:p>
            <a:pPr algn="ctr"/>
            <a:r>
              <a:rPr lang="de-DE" sz="1000" dirty="0"/>
              <a:t>RdWBSTAR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131427B-F209-4D49-8126-C0FE46C028F9}"/>
              </a:ext>
            </a:extLst>
          </p:cNvPr>
          <p:cNvSpPr/>
          <p:nvPr/>
        </p:nvSpPr>
        <p:spPr>
          <a:xfrm>
            <a:off x="931156" y="3928053"/>
            <a:ext cx="12145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dirty="0"/>
              <a:t>2) Readout</a:t>
            </a:r>
            <a:br>
              <a:rPr lang="de-DE" dirty="0"/>
            </a:br>
            <a:r>
              <a:rPr lang="de-DE" dirty="0"/>
              <a:t>Bitstream</a:t>
            </a:r>
          </a:p>
        </p:txBody>
      </p:sp>
      <p:sp>
        <p:nvSpPr>
          <p:cNvPr id="51" name="Explosion: 14 Points 50">
            <a:extLst>
              <a:ext uri="{FF2B5EF4-FFF2-40B4-BE49-F238E27FC236}">
                <a16:creationId xmlns:a16="http://schemas.microsoft.com/office/drawing/2014/main" id="{8EB7EB8F-ADE7-4262-A02B-6141B9A093B7}"/>
              </a:ext>
            </a:extLst>
          </p:cNvPr>
          <p:cNvSpPr/>
          <p:nvPr/>
        </p:nvSpPr>
        <p:spPr>
          <a:xfrm>
            <a:off x="1065369" y="2889219"/>
            <a:ext cx="1347503" cy="320176"/>
          </a:xfrm>
          <a:prstGeom prst="irregularSeal2">
            <a:avLst/>
          </a:prstGeom>
          <a:noFill/>
          <a:ln>
            <a:solidFill>
              <a:srgbClr val="CE302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2FCD2860-8237-4657-ACB9-1BA2B6F4DE17}"/>
              </a:ext>
            </a:extLst>
          </p:cNvPr>
          <p:cNvSpPr/>
          <p:nvPr/>
        </p:nvSpPr>
        <p:spPr>
          <a:xfrm>
            <a:off x="2630885" y="1683914"/>
            <a:ext cx="2849856" cy="583498"/>
          </a:xfrm>
          <a:prstGeom prst="wedgeRectCallout">
            <a:avLst>
              <a:gd name="adj1" fmla="val -68926"/>
              <a:gd name="adj2" fmla="val 153472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1) Manipulate the bitstream</a:t>
            </a:r>
          </a:p>
        </p:txBody>
      </p:sp>
      <p:sp>
        <p:nvSpPr>
          <p:cNvPr id="54" name="Speech Bubble: Rectangle 53">
            <a:extLst>
              <a:ext uri="{FF2B5EF4-FFF2-40B4-BE49-F238E27FC236}">
                <a16:creationId xmlns:a16="http://schemas.microsoft.com/office/drawing/2014/main" id="{390A7326-0F52-4E30-B70C-C34565008AB9}"/>
              </a:ext>
            </a:extLst>
          </p:cNvPr>
          <p:cNvSpPr/>
          <p:nvPr/>
        </p:nvSpPr>
        <p:spPr>
          <a:xfrm>
            <a:off x="2640862" y="4083825"/>
            <a:ext cx="2849855" cy="588204"/>
          </a:xfrm>
          <a:prstGeom prst="wedgeRectCallout">
            <a:avLst>
              <a:gd name="adj1" fmla="val 126313"/>
              <a:gd name="adj2" fmla="val -839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4) Read out the WBSTAR register</a:t>
            </a:r>
            <a:endParaRPr lang="de-DE" dirty="0"/>
          </a:p>
        </p:txBody>
      </p:sp>
      <p:sp>
        <p:nvSpPr>
          <p:cNvPr id="58" name="Speech Bubble: Rectangle 57">
            <a:extLst>
              <a:ext uri="{FF2B5EF4-FFF2-40B4-BE49-F238E27FC236}">
                <a16:creationId xmlns:a16="http://schemas.microsoft.com/office/drawing/2014/main" id="{CA5BE9D3-3746-4A5A-B5DC-8E479A5A720D}"/>
              </a:ext>
            </a:extLst>
          </p:cNvPr>
          <p:cNvSpPr/>
          <p:nvPr/>
        </p:nvSpPr>
        <p:spPr>
          <a:xfrm>
            <a:off x="2640862" y="3288356"/>
            <a:ext cx="2849855" cy="584147"/>
          </a:xfrm>
          <a:prstGeom prst="wedgeRectCallout">
            <a:avLst>
              <a:gd name="adj1" fmla="val -68815"/>
              <a:gd name="adj2" fmla="val 6454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3) Resets the FPGA (automatically)</a:t>
            </a:r>
          </a:p>
        </p:txBody>
      </p:sp>
      <p:sp>
        <p:nvSpPr>
          <p:cNvPr id="57" name="Speech Bubble: Rectangle 56">
            <a:extLst>
              <a:ext uri="{FF2B5EF4-FFF2-40B4-BE49-F238E27FC236}">
                <a16:creationId xmlns:a16="http://schemas.microsoft.com/office/drawing/2014/main" id="{A51BF440-A33B-4678-9766-F362E5AD2D0A}"/>
              </a:ext>
            </a:extLst>
          </p:cNvPr>
          <p:cNvSpPr/>
          <p:nvPr/>
        </p:nvSpPr>
        <p:spPr>
          <a:xfrm>
            <a:off x="2630885" y="2483231"/>
            <a:ext cx="2849856" cy="584147"/>
          </a:xfrm>
          <a:prstGeom prst="wedgeRectCallout">
            <a:avLst>
              <a:gd name="adj1" fmla="val 58749"/>
              <a:gd name="adj2" fmla="val 49840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2) Configure the FPGA with the malicious bitstream</a:t>
            </a:r>
          </a:p>
        </p:txBody>
      </p:sp>
      <p:sp>
        <p:nvSpPr>
          <p:cNvPr id="59" name="Speech Bubble: Rectangle 58">
            <a:extLst>
              <a:ext uri="{FF2B5EF4-FFF2-40B4-BE49-F238E27FC236}">
                <a16:creationId xmlns:a16="http://schemas.microsoft.com/office/drawing/2014/main" id="{9335CC5D-7588-4698-B1C1-52388DE1ACC8}"/>
              </a:ext>
            </a:extLst>
          </p:cNvPr>
          <p:cNvSpPr/>
          <p:nvPr/>
        </p:nvSpPr>
        <p:spPr>
          <a:xfrm>
            <a:off x="2630885" y="4883351"/>
            <a:ext cx="2849855" cy="588203"/>
          </a:xfrm>
          <a:prstGeom prst="wedgeRectCallout">
            <a:avLst>
              <a:gd name="adj1" fmla="val 49391"/>
              <a:gd name="adj2" fmla="val 22760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5) Reset the FPGA (manually)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CF6ECBA-963A-46D0-917B-D004BC0D1CB7}"/>
              </a:ext>
            </a:extLst>
          </p:cNvPr>
          <p:cNvSpPr/>
          <p:nvPr/>
        </p:nvSpPr>
        <p:spPr>
          <a:xfrm>
            <a:off x="1309691" y="3482390"/>
            <a:ext cx="7617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100" dirty="0">
                <a:solidFill>
                  <a:srgbClr val="CE302F"/>
                </a:solidFill>
              </a:rPr>
              <a:t>HMAC tag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F2204E9-B276-40E6-8005-FF000F0FF1B5}"/>
              </a:ext>
            </a:extLst>
          </p:cNvPr>
          <p:cNvSpPr/>
          <p:nvPr/>
        </p:nvSpPr>
        <p:spPr>
          <a:xfrm>
            <a:off x="597105" y="1240533"/>
            <a:ext cx="1624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dirty="0"/>
              <a:t>1) Manipulated</a:t>
            </a:r>
            <a:br>
              <a:rPr lang="de-DE" dirty="0"/>
            </a:br>
            <a:r>
              <a:rPr lang="de-DE" dirty="0"/>
              <a:t>Bitstream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CC12CE-AE2D-415A-B735-7298C5B2F579}"/>
              </a:ext>
            </a:extLst>
          </p:cNvPr>
          <p:cNvSpPr/>
          <p:nvPr/>
        </p:nvSpPr>
        <p:spPr>
          <a:xfrm>
            <a:off x="2640862" y="5768656"/>
            <a:ext cx="6553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dirty="0">
                <a:latin typeface="RubFlama" panose="02000000000000000000" pitchFamily="2" charset="0"/>
                <a:sym typeface="Wingdings" panose="05000000000000000000" pitchFamily="2" charset="2"/>
              </a:rPr>
              <a:t>Leak one bitstream word (32 bits)</a:t>
            </a:r>
            <a:endParaRPr lang="de-DE" sz="3200" dirty="0">
              <a:latin typeface="RubFla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9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4" grpId="0" animBg="1"/>
      <p:bldP spid="58" grpId="0" animBg="1"/>
      <p:bldP spid="57" grpId="0" animBg="1"/>
      <p:bldP spid="59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0E2DCED9-D005-4263-9DF8-9DD9A1554F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6000" y="3548977"/>
            <a:ext cx="5303562" cy="2250708"/>
          </a:xfrm>
        </p:spPr>
        <p:txBody>
          <a:bodyPr/>
          <a:lstStyle/>
          <a:p>
            <a:pPr marL="0" indent="0">
              <a:buNone/>
            </a:pPr>
            <a:r>
              <a:rPr lang="en-US" sz="3200" noProof="0"/>
              <a:t>Bitstream security is vital</a:t>
            </a:r>
          </a:p>
          <a:p>
            <a:r>
              <a:rPr lang="en-US" sz="3200" noProof="0"/>
              <a:t>Design cloning</a:t>
            </a:r>
          </a:p>
          <a:p>
            <a:r>
              <a:rPr lang="en-US" sz="3200" noProof="0"/>
              <a:t>Reverse engineering</a:t>
            </a:r>
          </a:p>
          <a:p>
            <a:r>
              <a:rPr lang="en-US" sz="3200" noProof="0"/>
              <a:t>Design manipulation</a:t>
            </a:r>
          </a:p>
          <a:p>
            <a:r>
              <a:rPr lang="en-US" sz="3200" noProof="0"/>
              <a:t>Hardware Trojans</a:t>
            </a:r>
          </a:p>
          <a:p>
            <a:endParaRPr lang="en-US" sz="3200" noProof="0"/>
          </a:p>
          <a:p>
            <a:endParaRPr lang="en-US" noProof="0"/>
          </a:p>
          <a:p>
            <a:pPr marL="0" indent="0">
              <a:buNone/>
            </a:pPr>
            <a:endParaRPr lang="en-US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78CBB0-D2C3-4209-A6A8-3C5261873F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0"/>
              <a:t>Bitstream Security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C5A020-BFC5-4875-8FD1-96F0F99B361C}"/>
              </a:ext>
            </a:extLst>
          </p:cNvPr>
          <p:cNvSpPr/>
          <p:nvPr/>
        </p:nvSpPr>
        <p:spPr>
          <a:xfrm rot="5400000">
            <a:off x="10026626" y="4725151"/>
            <a:ext cx="213552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RubFlama" panose="02000000000000000000" pitchFamily="2" charset="0"/>
              </a:rPr>
              <a:t>Photo by </a:t>
            </a:r>
            <a:r>
              <a:rPr lang="en-US" sz="900" dirty="0">
                <a:latin typeface="RubFlama" panose="02000000000000000000" pitchFamily="2" charset="0"/>
                <a:hlinkClick r:id="rId3"/>
              </a:rPr>
              <a:t>Patrick </a:t>
            </a:r>
            <a:r>
              <a:rPr lang="en-US" sz="900" dirty="0" err="1">
                <a:latin typeface="RubFlama" panose="02000000000000000000" pitchFamily="2" charset="0"/>
                <a:hlinkClick r:id="rId3"/>
              </a:rPr>
              <a:t>Tomasso</a:t>
            </a:r>
            <a:r>
              <a:rPr lang="en-US" sz="900" dirty="0">
                <a:latin typeface="RubFlama" panose="02000000000000000000" pitchFamily="2" charset="0"/>
              </a:rPr>
              <a:t> on </a:t>
            </a:r>
            <a:r>
              <a:rPr lang="en-US" sz="900" dirty="0" err="1">
                <a:latin typeface="RubFlama" panose="02000000000000000000" pitchFamily="2" charset="0"/>
                <a:hlinkClick r:id="rId4"/>
              </a:rPr>
              <a:t>Unsplash</a:t>
            </a:r>
            <a:endParaRPr lang="en-US" sz="900" dirty="0">
              <a:latin typeface="RubFlama" panose="02000000000000000000" pitchFamily="2" charset="0"/>
            </a:endParaRPr>
          </a:p>
        </p:txBody>
      </p:sp>
      <p:pic>
        <p:nvPicPr>
          <p:cNvPr id="17" name="Picture 16" descr="A large passenger jet flying through a cloudy blue sky&#10;&#10;Description automatically generated">
            <a:extLst>
              <a:ext uri="{FF2B5EF4-FFF2-40B4-BE49-F238E27FC236}">
                <a16:creationId xmlns:a16="http://schemas.microsoft.com/office/drawing/2014/main" id="{0AE480D5-90BF-4CBF-9E35-EC15A4FC94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5"/>
          <a:stretch/>
        </p:blipFill>
        <p:spPr>
          <a:xfrm>
            <a:off x="8993420" y="3836798"/>
            <a:ext cx="1959191" cy="125467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935D18D-93A4-4697-BB42-D97A7132F30D}"/>
              </a:ext>
            </a:extLst>
          </p:cNvPr>
          <p:cNvSpPr/>
          <p:nvPr/>
        </p:nvSpPr>
        <p:spPr>
          <a:xfrm rot="5400000">
            <a:off x="10306554" y="5445335"/>
            <a:ext cx="219322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RubFlama" panose="02000000000000000000" pitchFamily="2" charset="0"/>
              </a:rPr>
              <a:t>Photo by </a:t>
            </a:r>
            <a:r>
              <a:rPr lang="en-US" sz="900" dirty="0" err="1">
                <a:latin typeface="RubFlama" panose="02000000000000000000" pitchFamily="2" charset="0"/>
                <a:hlinkClick r:id="rId6"/>
              </a:rPr>
              <a:t>Chuanchai</a:t>
            </a:r>
            <a:r>
              <a:rPr lang="en-US" sz="900" dirty="0">
                <a:latin typeface="RubFlama" panose="02000000000000000000" pitchFamily="2" charset="0"/>
                <a:hlinkClick r:id="rId6"/>
              </a:rPr>
              <a:t> </a:t>
            </a:r>
            <a:r>
              <a:rPr lang="en-US" sz="900" dirty="0" err="1">
                <a:latin typeface="RubFlama" panose="02000000000000000000" pitchFamily="2" charset="0"/>
                <a:hlinkClick r:id="rId6"/>
              </a:rPr>
              <a:t>Pundej</a:t>
            </a:r>
            <a:r>
              <a:rPr lang="en-US" sz="900" dirty="0">
                <a:latin typeface="RubFlama" panose="02000000000000000000" pitchFamily="2" charset="0"/>
              </a:rPr>
              <a:t> on </a:t>
            </a:r>
            <a:r>
              <a:rPr lang="en-US" sz="900" dirty="0" err="1">
                <a:latin typeface="RubFlama" panose="02000000000000000000" pitchFamily="2" charset="0"/>
                <a:hlinkClick r:id="rId4"/>
              </a:rPr>
              <a:t>Unsplash</a:t>
            </a:r>
            <a:endParaRPr lang="en-US" sz="900" dirty="0">
              <a:latin typeface="RubFlama" panose="02000000000000000000" pitchFamily="2" charset="0"/>
            </a:endParaRPr>
          </a:p>
        </p:txBody>
      </p:sp>
      <p:pic>
        <p:nvPicPr>
          <p:cNvPr id="19" name="Picture 18" descr="A group of people in a vehicle&#10;&#10;Description automatically generated">
            <a:extLst>
              <a:ext uri="{FF2B5EF4-FFF2-40B4-BE49-F238E27FC236}">
                <a16:creationId xmlns:a16="http://schemas.microsoft.com/office/drawing/2014/main" id="{54AA6B8B-4196-4A85-A7F6-EA677EC9CFA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8" b="11503"/>
          <a:stretch/>
        </p:blipFill>
        <p:spPr>
          <a:xfrm>
            <a:off x="8993420" y="5208042"/>
            <a:ext cx="1971376" cy="127075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0113856-CC0A-4FCE-BA86-08DA87DF036A}"/>
              </a:ext>
            </a:extLst>
          </p:cNvPr>
          <p:cNvSpPr/>
          <p:nvPr/>
        </p:nvSpPr>
        <p:spPr>
          <a:xfrm rot="5400000">
            <a:off x="9731986" y="3764336"/>
            <a:ext cx="30652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RubFlama" panose="02000000000000000000" pitchFamily="2" charset="0"/>
              </a:rPr>
              <a:t>Photo by </a:t>
            </a:r>
            <a:r>
              <a:rPr lang="en-US" sz="900" dirty="0">
                <a:latin typeface="RubFlama" panose="02000000000000000000" pitchFamily="2" charset="0"/>
                <a:hlinkClick r:id="rId8"/>
              </a:rPr>
              <a:t>American Public Power Association</a:t>
            </a:r>
            <a:r>
              <a:rPr lang="en-US" sz="900" dirty="0">
                <a:latin typeface="RubFlama" panose="02000000000000000000" pitchFamily="2" charset="0"/>
              </a:rPr>
              <a:t> on </a:t>
            </a:r>
            <a:r>
              <a:rPr lang="en-US" sz="900" dirty="0" err="1">
                <a:latin typeface="RubFlama" panose="02000000000000000000" pitchFamily="2" charset="0"/>
                <a:hlinkClick r:id="rId4"/>
              </a:rPr>
              <a:t>Unsplash</a:t>
            </a:r>
            <a:endParaRPr lang="en-US" sz="900" dirty="0">
              <a:latin typeface="RubFlama" panose="02000000000000000000" pitchFamily="2" charset="0"/>
            </a:endParaRPr>
          </a:p>
        </p:txBody>
      </p:sp>
      <p:pic>
        <p:nvPicPr>
          <p:cNvPr id="21" name="Picture 20" descr="A close up of a metal pole&#10;&#10;Description automatically generated">
            <a:extLst>
              <a:ext uri="{FF2B5EF4-FFF2-40B4-BE49-F238E27FC236}">
                <a16:creationId xmlns:a16="http://schemas.microsoft.com/office/drawing/2014/main" id="{63B7BE6C-D0A3-47DD-9FAB-4DB5D0188A6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756"/>
          <a:stretch/>
        </p:blipFill>
        <p:spPr>
          <a:xfrm>
            <a:off x="8996645" y="2464438"/>
            <a:ext cx="1959191" cy="125467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28ED8A1-28E1-4B04-A228-0EDE69D9C28B}"/>
              </a:ext>
            </a:extLst>
          </p:cNvPr>
          <p:cNvSpPr/>
          <p:nvPr/>
        </p:nvSpPr>
        <p:spPr>
          <a:xfrm rot="5400000">
            <a:off x="10108566" y="1880293"/>
            <a:ext cx="19591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RubFlama" panose="02000000000000000000" pitchFamily="2" charset="0"/>
              </a:rPr>
              <a:t>Photo by </a:t>
            </a:r>
            <a:r>
              <a:rPr lang="en-US" sz="900" dirty="0">
                <a:latin typeface="RubFlama" panose="02000000000000000000" pitchFamily="2" charset="0"/>
                <a:hlinkClick r:id="rId10"/>
              </a:rPr>
              <a:t>Mario Caruso</a:t>
            </a:r>
            <a:r>
              <a:rPr lang="en-US" sz="900" dirty="0">
                <a:latin typeface="RubFlama" panose="02000000000000000000" pitchFamily="2" charset="0"/>
              </a:rPr>
              <a:t> on </a:t>
            </a:r>
            <a:r>
              <a:rPr lang="en-US" sz="900" dirty="0" err="1">
                <a:latin typeface="RubFlama" panose="02000000000000000000" pitchFamily="2" charset="0"/>
                <a:hlinkClick r:id="rId4"/>
              </a:rPr>
              <a:t>Unsplash</a:t>
            </a:r>
            <a:endParaRPr lang="en-US" sz="900" dirty="0">
              <a:latin typeface="RubFlama" panose="02000000000000000000" pitchFamily="2" charset="0"/>
            </a:endParaRPr>
          </a:p>
        </p:txBody>
      </p:sp>
      <p:pic>
        <p:nvPicPr>
          <p:cNvPr id="23" name="Picture 22" descr="A picture containing outdoor, water, large, boat&#10;&#10;Description automatically generated">
            <a:extLst>
              <a:ext uri="{FF2B5EF4-FFF2-40B4-BE49-F238E27FC236}">
                <a16:creationId xmlns:a16="http://schemas.microsoft.com/office/drawing/2014/main" id="{9037C661-5A24-420D-AD78-973ACBDAE85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7" r="3760"/>
          <a:stretch/>
        </p:blipFill>
        <p:spPr>
          <a:xfrm>
            <a:off x="8993420" y="1089000"/>
            <a:ext cx="1959191" cy="1258870"/>
          </a:xfrm>
          <a:prstGeom prst="rect">
            <a:avLst/>
          </a:prstGeom>
        </p:spPr>
      </p:pic>
      <p:pic>
        <p:nvPicPr>
          <p:cNvPr id="28" name="Picture 27" descr="A large passenger jet flying through a cloudy blue sky&#10;&#10;Description automatically generated">
            <a:extLst>
              <a:ext uri="{FF2B5EF4-FFF2-40B4-BE49-F238E27FC236}">
                <a16:creationId xmlns:a16="http://schemas.microsoft.com/office/drawing/2014/main" id="{AE3D8B99-4214-44E3-9F7C-82BBAC72D1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6" r="16275"/>
          <a:stretch/>
        </p:blipFill>
        <p:spPr>
          <a:xfrm>
            <a:off x="8156371" y="3836798"/>
            <a:ext cx="1596149" cy="1254676"/>
          </a:xfrm>
          <a:prstGeom prst="rect">
            <a:avLst/>
          </a:prstGeom>
        </p:spPr>
      </p:pic>
      <p:pic>
        <p:nvPicPr>
          <p:cNvPr id="6" name="Graphic 5" descr="Stethoscope">
            <a:extLst>
              <a:ext uri="{FF2B5EF4-FFF2-40B4-BE49-F238E27FC236}">
                <a16:creationId xmlns:a16="http://schemas.microsoft.com/office/drawing/2014/main" id="{AA360AFC-88AA-40E3-9075-15F95E3089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55913" y="1222885"/>
            <a:ext cx="914400" cy="914400"/>
          </a:xfrm>
          <a:prstGeom prst="rect">
            <a:avLst/>
          </a:prstGeom>
        </p:spPr>
      </p:pic>
      <p:pic>
        <p:nvPicPr>
          <p:cNvPr id="29" name="Graphic 28" descr="Stethoscope">
            <a:extLst>
              <a:ext uri="{FF2B5EF4-FFF2-40B4-BE49-F238E27FC236}">
                <a16:creationId xmlns:a16="http://schemas.microsoft.com/office/drawing/2014/main" id="{2B979302-06CF-4A89-8118-5451B316AC6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55913" y="5451128"/>
            <a:ext cx="914400" cy="914400"/>
          </a:xfrm>
          <a:prstGeom prst="rect">
            <a:avLst/>
          </a:prstGeom>
        </p:spPr>
      </p:pic>
      <p:pic>
        <p:nvPicPr>
          <p:cNvPr id="32" name="Picture 31" descr="A close up of a metal pole&#10;&#10;Description automatically generated">
            <a:extLst>
              <a:ext uri="{FF2B5EF4-FFF2-40B4-BE49-F238E27FC236}">
                <a16:creationId xmlns:a16="http://schemas.microsoft.com/office/drawing/2014/main" id="{57FEBD9F-931A-4FE9-8028-503068FCEF8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756"/>
          <a:stretch/>
        </p:blipFill>
        <p:spPr>
          <a:xfrm>
            <a:off x="9000115" y="2464438"/>
            <a:ext cx="1959191" cy="1254676"/>
          </a:xfrm>
          <a:prstGeom prst="rect">
            <a:avLst/>
          </a:prstGeom>
        </p:spPr>
      </p:pic>
      <p:sp>
        <p:nvSpPr>
          <p:cNvPr id="33" name="Lightning Bolt 32">
            <a:extLst>
              <a:ext uri="{FF2B5EF4-FFF2-40B4-BE49-F238E27FC236}">
                <a16:creationId xmlns:a16="http://schemas.microsoft.com/office/drawing/2014/main" id="{23DAC5C0-FC32-44C7-814D-5C1CC52999E7}"/>
              </a:ext>
            </a:extLst>
          </p:cNvPr>
          <p:cNvSpPr/>
          <p:nvPr/>
        </p:nvSpPr>
        <p:spPr>
          <a:xfrm rot="20834567" flipH="1">
            <a:off x="8560521" y="2502463"/>
            <a:ext cx="956256" cy="1133933"/>
          </a:xfrm>
          <a:prstGeom prst="lightningBolt">
            <a:avLst/>
          </a:prstGeom>
          <a:ln>
            <a:solidFill>
              <a:srgbClr val="CE302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80727ED2-D0C9-42B5-8B62-7AA3CBA3EF38}"/>
              </a:ext>
            </a:extLst>
          </p:cNvPr>
          <p:cNvSpPr/>
          <p:nvPr/>
        </p:nvSpPr>
        <p:spPr>
          <a:xfrm flipH="1">
            <a:off x="8993420" y="3844549"/>
            <a:ext cx="978420" cy="349451"/>
          </a:xfrm>
          <a:prstGeom prst="curvedDownArrow">
            <a:avLst/>
          </a:prstGeom>
          <a:solidFill>
            <a:schemeClr val="bg1"/>
          </a:solidFill>
          <a:ln w="19050">
            <a:solidFill>
              <a:srgbClr val="CE30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34" name="Picture 7">
            <a:extLst>
              <a:ext uri="{FF2B5EF4-FFF2-40B4-BE49-F238E27FC236}">
                <a16:creationId xmlns:a16="http://schemas.microsoft.com/office/drawing/2014/main" id="{37456422-0650-4D49-B6F4-B13A0D38644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171" y="1285893"/>
            <a:ext cx="914400" cy="914400"/>
          </a:xfrm>
          <a:prstGeom prst="rect">
            <a:avLst/>
          </a:prstGeom>
        </p:spPr>
      </p:pic>
      <p:pic>
        <p:nvPicPr>
          <p:cNvPr id="36" name="Picture 7">
            <a:extLst>
              <a:ext uri="{FF2B5EF4-FFF2-40B4-BE49-F238E27FC236}">
                <a16:creationId xmlns:a16="http://schemas.microsoft.com/office/drawing/2014/main" id="{5429D3C2-D053-4403-AEBA-137AB87B73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171" y="4001574"/>
            <a:ext cx="914400" cy="914400"/>
          </a:xfrm>
          <a:prstGeom prst="rect">
            <a:avLst/>
          </a:prstGeom>
        </p:spPr>
      </p:pic>
      <p:pic>
        <p:nvPicPr>
          <p:cNvPr id="37" name="Picture 7">
            <a:extLst>
              <a:ext uri="{FF2B5EF4-FFF2-40B4-BE49-F238E27FC236}">
                <a16:creationId xmlns:a16="http://schemas.microsoft.com/office/drawing/2014/main" id="{DDF3F886-C787-4304-9C3F-2F1D1E4E30D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171" y="5386217"/>
            <a:ext cx="914400" cy="914400"/>
          </a:xfrm>
          <a:prstGeom prst="rect">
            <a:avLst/>
          </a:prstGeom>
        </p:spPr>
      </p:pic>
      <p:sp>
        <p:nvSpPr>
          <p:cNvPr id="40" name="Flussdiagramm: Verbinder 38">
            <a:extLst>
              <a:ext uri="{FF2B5EF4-FFF2-40B4-BE49-F238E27FC236}">
                <a16:creationId xmlns:a16="http://schemas.microsoft.com/office/drawing/2014/main" id="{C11C4B38-863C-4F57-BC56-EDE3EA9A6D64}"/>
              </a:ext>
            </a:extLst>
          </p:cNvPr>
          <p:cNvSpPr/>
          <p:nvPr/>
        </p:nvSpPr>
        <p:spPr>
          <a:xfrm>
            <a:off x="7699171" y="2634575"/>
            <a:ext cx="914400" cy="914402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RubFlama" panose="02000000000000000000"/>
              </a:rPr>
              <a:t>?</a:t>
            </a:r>
          </a:p>
        </p:txBody>
      </p:sp>
      <p:pic>
        <p:nvPicPr>
          <p:cNvPr id="42" name="Picture 7">
            <a:extLst>
              <a:ext uri="{FF2B5EF4-FFF2-40B4-BE49-F238E27FC236}">
                <a16:creationId xmlns:a16="http://schemas.microsoft.com/office/drawing/2014/main" id="{891BE2E9-3262-463C-8B72-8080DD27703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163" y="4243577"/>
            <a:ext cx="450000" cy="450000"/>
          </a:xfrm>
          <a:prstGeom prst="rect">
            <a:avLst/>
          </a:prstGeom>
        </p:spPr>
      </p:pic>
      <p:pic>
        <p:nvPicPr>
          <p:cNvPr id="43" name="Picture 7">
            <a:extLst>
              <a:ext uri="{FF2B5EF4-FFF2-40B4-BE49-F238E27FC236}">
                <a16:creationId xmlns:a16="http://schemas.microsoft.com/office/drawing/2014/main" id="{44906A29-0BEF-4401-9D7B-034F62CA3C8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00" y="4841519"/>
            <a:ext cx="450000" cy="450000"/>
          </a:xfrm>
          <a:prstGeom prst="rect">
            <a:avLst/>
          </a:prstGeom>
        </p:spPr>
      </p:pic>
      <p:sp>
        <p:nvSpPr>
          <p:cNvPr id="44" name="Flussdiagramm: Verbinder 38">
            <a:extLst>
              <a:ext uri="{FF2B5EF4-FFF2-40B4-BE49-F238E27FC236}">
                <a16:creationId xmlns:a16="http://schemas.microsoft.com/office/drawing/2014/main" id="{3281D744-AB89-487C-8872-930ABB53C5B5}"/>
              </a:ext>
            </a:extLst>
          </p:cNvPr>
          <p:cNvSpPr/>
          <p:nvPr/>
        </p:nvSpPr>
        <p:spPr>
          <a:xfrm>
            <a:off x="5376000" y="5404277"/>
            <a:ext cx="449999" cy="450000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RubFlama" panose="02000000000000000000"/>
              </a:rPr>
              <a:t>?</a:t>
            </a:r>
          </a:p>
        </p:txBody>
      </p:sp>
      <p:sp>
        <p:nvSpPr>
          <p:cNvPr id="49" name="Speech Bubble: Rectangle 48">
            <a:extLst>
              <a:ext uri="{FF2B5EF4-FFF2-40B4-BE49-F238E27FC236}">
                <a16:creationId xmlns:a16="http://schemas.microsoft.com/office/drawing/2014/main" id="{04DD8064-2F9D-4725-913A-E8154ACB6175}"/>
              </a:ext>
            </a:extLst>
          </p:cNvPr>
          <p:cNvSpPr/>
          <p:nvPr/>
        </p:nvSpPr>
        <p:spPr>
          <a:xfrm>
            <a:off x="1283979" y="1127679"/>
            <a:ext cx="4740706" cy="1128307"/>
          </a:xfrm>
          <a:prstGeom prst="wedgeRectCallout">
            <a:avLst>
              <a:gd name="adj1" fmla="val -49206"/>
              <a:gd name="adj2" fmla="val -4379"/>
            </a:avLst>
          </a:prstGeom>
          <a:solidFill>
            <a:srgbClr val="CE302F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latin typeface="RubFlama" panose="02000000000000000000" pitchFamily="2" charset="0"/>
              </a:rPr>
              <a:t>Attack I: </a:t>
            </a:r>
            <a:br>
              <a:rPr lang="de-DE" sz="3200" dirty="0">
                <a:latin typeface="RubFlama" panose="02000000000000000000" pitchFamily="2" charset="0"/>
              </a:rPr>
            </a:br>
            <a:r>
              <a:rPr lang="de-DE" sz="3200" dirty="0">
                <a:latin typeface="RubFlama" panose="02000000000000000000" pitchFamily="2" charset="0"/>
              </a:rPr>
              <a:t>Break Confidentiality</a:t>
            </a:r>
          </a:p>
        </p:txBody>
      </p:sp>
      <p:pic>
        <p:nvPicPr>
          <p:cNvPr id="50" name="Picture 7">
            <a:extLst>
              <a:ext uri="{FF2B5EF4-FFF2-40B4-BE49-F238E27FC236}">
                <a16:creationId xmlns:a16="http://schemas.microsoft.com/office/drawing/2014/main" id="{41D24860-41E4-45A1-A49F-71260FF0B31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485" y="1234632"/>
            <a:ext cx="914400" cy="914400"/>
          </a:xfrm>
          <a:prstGeom prst="rect">
            <a:avLst/>
          </a:prstGeom>
        </p:spPr>
      </p:pic>
      <p:sp>
        <p:nvSpPr>
          <p:cNvPr id="45" name="Speech Bubble: Rectangle 44">
            <a:extLst>
              <a:ext uri="{FF2B5EF4-FFF2-40B4-BE49-F238E27FC236}">
                <a16:creationId xmlns:a16="http://schemas.microsoft.com/office/drawing/2014/main" id="{B8995529-1B84-425F-8B00-9A911C90C457}"/>
              </a:ext>
            </a:extLst>
          </p:cNvPr>
          <p:cNvSpPr/>
          <p:nvPr/>
        </p:nvSpPr>
        <p:spPr>
          <a:xfrm>
            <a:off x="2305517" y="2455776"/>
            <a:ext cx="3520482" cy="583498"/>
          </a:xfrm>
          <a:prstGeom prst="wedgeRectCallout">
            <a:avLst>
              <a:gd name="adj1" fmla="val -21580"/>
              <a:gd name="adj2" fmla="val -102616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latin typeface="RubFlama" panose="02000000000000000000" pitchFamily="2" charset="0"/>
              </a:rPr>
              <a:t>= Attacker can decrypt bitstream</a:t>
            </a:r>
          </a:p>
        </p:txBody>
      </p:sp>
      <p:sp>
        <p:nvSpPr>
          <p:cNvPr id="30" name="Flussdiagramm: Verbinder 38">
            <a:extLst>
              <a:ext uri="{FF2B5EF4-FFF2-40B4-BE49-F238E27FC236}">
                <a16:creationId xmlns:a16="http://schemas.microsoft.com/office/drawing/2014/main" id="{96778EA8-6980-4B58-8121-E35D54F18523}"/>
              </a:ext>
            </a:extLst>
          </p:cNvPr>
          <p:cNvSpPr/>
          <p:nvPr/>
        </p:nvSpPr>
        <p:spPr>
          <a:xfrm>
            <a:off x="4971000" y="6008050"/>
            <a:ext cx="449999" cy="450000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RubFlama" panose="0200000000000000000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5993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/>
      <p:bldP spid="40" grpId="0" animBg="1"/>
      <p:bldP spid="44" grpId="0" animBg="1"/>
      <p:bldP spid="45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5">
            <a:extLst>
              <a:ext uri="{FF2B5EF4-FFF2-40B4-BE49-F238E27FC236}">
                <a16:creationId xmlns:a16="http://schemas.microsoft.com/office/drawing/2014/main" id="{F3A830C6-ADE2-48C2-9574-A2C69E61AB74}"/>
              </a:ext>
            </a:extLst>
          </p:cNvPr>
          <p:cNvSpPr txBox="1">
            <a:spLocks/>
          </p:cNvSpPr>
          <p:nvPr/>
        </p:nvSpPr>
        <p:spPr>
          <a:xfrm>
            <a:off x="4575" y="2011500"/>
            <a:ext cx="12192000" cy="2835000"/>
          </a:xfrm>
          <a:prstGeom prst="rect">
            <a:avLst/>
          </a:prstGeom>
        </p:spPr>
        <p:txBody>
          <a:bodyPr/>
          <a:lstStyle>
            <a:lvl1pPr marL="342477" indent="-342477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073" indent="-284918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08" indent="-227358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703" indent="-227358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857" indent="-227358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2741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604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466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330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800" dirty="0">
                <a:latin typeface="RubFlama" panose="02000000000000000000" pitchFamily="2" charset="0"/>
              </a:rPr>
              <a:t>A</a:t>
            </a:r>
            <a:r>
              <a:rPr lang="en-US" sz="7200" dirty="0">
                <a:latin typeface="RubFlama" panose="02000000000000000000" pitchFamily="2" charset="0"/>
              </a:rPr>
              <a:t>TTACK</a:t>
            </a:r>
            <a:r>
              <a:rPr lang="en-US" sz="8800" dirty="0">
                <a:latin typeface="RubFlama" panose="02000000000000000000" pitchFamily="2" charset="0"/>
              </a:rPr>
              <a:t> II</a:t>
            </a:r>
            <a:br>
              <a:rPr lang="en-US" sz="8800" dirty="0">
                <a:latin typeface="RubFlama" panose="02000000000000000000" pitchFamily="2" charset="0"/>
              </a:rPr>
            </a:br>
            <a:r>
              <a:rPr lang="en-US" sz="8800" dirty="0">
                <a:latin typeface="RubFlama" panose="02000000000000000000" pitchFamily="2" charset="0"/>
              </a:rPr>
              <a:t>B</a:t>
            </a:r>
            <a:r>
              <a:rPr lang="en-US" sz="7200" dirty="0">
                <a:latin typeface="RubFlama" panose="02000000000000000000" pitchFamily="2" charset="0"/>
              </a:rPr>
              <a:t>REAKING</a:t>
            </a:r>
            <a:r>
              <a:rPr lang="en-US" sz="8800" dirty="0">
                <a:latin typeface="RubFlama" panose="02000000000000000000" pitchFamily="2" charset="0"/>
              </a:rPr>
              <a:t> A</a:t>
            </a:r>
            <a:r>
              <a:rPr lang="en-US" sz="7200" dirty="0">
                <a:latin typeface="RubFlama" panose="02000000000000000000" pitchFamily="2" charset="0"/>
              </a:rPr>
              <a:t>UTHENTICITY</a:t>
            </a:r>
            <a:endParaRPr lang="en-US" sz="5400" dirty="0">
              <a:latin typeface="RubFlama" panose="02000000000000000000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A815841-6C11-480E-9AE6-6B820900D046}"/>
              </a:ext>
            </a:extLst>
          </p:cNvPr>
          <p:cNvCxnSpPr>
            <a:cxnSpLocks/>
          </p:cNvCxnSpPr>
          <p:nvPr/>
        </p:nvCxnSpPr>
        <p:spPr>
          <a:xfrm>
            <a:off x="8346000" y="2754000"/>
            <a:ext cx="3195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203BD6-0F01-4DA3-BAE8-C586CD5876D1}"/>
              </a:ext>
            </a:extLst>
          </p:cNvPr>
          <p:cNvCxnSpPr>
            <a:cxnSpLocks/>
          </p:cNvCxnSpPr>
          <p:nvPr/>
        </p:nvCxnSpPr>
        <p:spPr>
          <a:xfrm>
            <a:off x="651000" y="2754000"/>
            <a:ext cx="324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86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2D9BF7-F067-44CD-AA6C-570E80E637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349" y="1201278"/>
            <a:ext cx="5935673" cy="5184775"/>
          </a:xfrm>
        </p:spPr>
        <p:txBody>
          <a:bodyPr/>
          <a:lstStyle/>
          <a:p>
            <a:r>
              <a:rPr lang="en-US" noProof="0" dirty="0"/>
              <a:t>Attack I: Decrypt the bitstream</a:t>
            </a:r>
          </a:p>
          <a:p>
            <a:endParaRPr lang="en-US" noProof="0" dirty="0"/>
          </a:p>
          <a:p>
            <a:r>
              <a:rPr lang="en-US" noProof="0" dirty="0"/>
              <a:t>HMAC (still) assures authenticity</a:t>
            </a:r>
          </a:p>
          <a:p>
            <a:pPr marL="0" indent="0">
              <a:buNone/>
            </a:pPr>
            <a:r>
              <a:rPr lang="en-US" noProof="0" dirty="0">
                <a:sym typeface="Wingdings" panose="05000000000000000000" pitchFamily="2" charset="2"/>
              </a:rPr>
              <a:t>      Any manipulation is detected</a:t>
            </a:r>
          </a:p>
          <a:p>
            <a:endParaRPr lang="en-US" noProof="0" dirty="0">
              <a:sym typeface="Wingdings" panose="05000000000000000000" pitchFamily="2" charset="2"/>
            </a:endParaRPr>
          </a:p>
          <a:p>
            <a:r>
              <a:rPr lang="en-US" noProof="0" dirty="0"/>
              <a:t>HMAC key can be decrypted by attack I</a:t>
            </a:r>
          </a:p>
          <a:p>
            <a:pPr marL="0" indent="0">
              <a:buNone/>
            </a:pPr>
            <a:r>
              <a:rPr lang="en-US" noProof="0" dirty="0">
                <a:sym typeface="Wingdings" panose="05000000000000000000" pitchFamily="2" charset="2"/>
              </a:rPr>
              <a:t>      Forge new valid HMAC tags</a:t>
            </a:r>
          </a:p>
          <a:p>
            <a:endParaRPr lang="en-US" noProof="0" dirty="0">
              <a:sym typeface="Wingdings" panose="05000000000000000000" pitchFamily="2" charset="2"/>
            </a:endParaRPr>
          </a:p>
          <a:p>
            <a:r>
              <a:rPr lang="en-US" noProof="0" dirty="0">
                <a:sym typeface="Wingdings" panose="05000000000000000000" pitchFamily="2" charset="2"/>
              </a:rPr>
              <a:t>Encrypt new/manipulated bitstreams:</a:t>
            </a:r>
          </a:p>
          <a:p>
            <a:pPr lvl="1"/>
            <a:r>
              <a:rPr lang="en-US" sz="1800" noProof="0" dirty="0">
                <a:sym typeface="Wingdings" panose="05000000000000000000" pitchFamily="2" charset="2"/>
              </a:rPr>
              <a:t>Decryption oracle + CBC </a:t>
            </a:r>
            <a:r>
              <a:rPr lang="en-US" sz="1800" noProof="0" dirty="0"/>
              <a:t>malleability</a:t>
            </a:r>
            <a:br>
              <a:rPr lang="en-US" sz="1800" noProof="0" dirty="0"/>
            </a:br>
            <a:r>
              <a:rPr lang="en-US" sz="1800" noProof="0" dirty="0"/>
              <a:t>= encryption oracle</a:t>
            </a:r>
          </a:p>
          <a:p>
            <a:pPr lvl="1"/>
            <a:r>
              <a:rPr lang="en-US" sz="1800" noProof="0" dirty="0"/>
              <a:t>Know attack: ‘‘Practical padding oracle</a:t>
            </a:r>
            <a:br>
              <a:rPr lang="en-US" sz="1800" noProof="0" dirty="0"/>
            </a:br>
            <a:r>
              <a:rPr lang="en-US" sz="1800" noProof="0" dirty="0"/>
              <a:t>attacks‘‘ Rizzo et al. WOOT 2010</a:t>
            </a:r>
          </a:p>
          <a:p>
            <a:endParaRPr lang="en-US" noProof="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92303F-3B2C-4191-82D1-A43DD19BA0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0"/>
              <a:t>Attack II: Breaking Authenticity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C2DAA2-CD31-4293-B6A3-3CAA4468213D}"/>
              </a:ext>
            </a:extLst>
          </p:cNvPr>
          <p:cNvGrpSpPr/>
          <p:nvPr/>
        </p:nvGrpSpPr>
        <p:grpSpPr>
          <a:xfrm>
            <a:off x="7761000" y="1201278"/>
            <a:ext cx="1113961" cy="2176552"/>
            <a:chOff x="1078235" y="1719000"/>
            <a:chExt cx="1113961" cy="217655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EB43877-340F-4D57-B6E1-F64C6A56F647}"/>
                </a:ext>
              </a:extLst>
            </p:cNvPr>
            <p:cNvSpPr/>
            <p:nvPr/>
          </p:nvSpPr>
          <p:spPr>
            <a:xfrm>
              <a:off x="1101000" y="1719000"/>
              <a:ext cx="10911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Bitstream</a:t>
              </a:r>
            </a:p>
          </p:txBody>
        </p:sp>
        <p:sp>
          <p:nvSpPr>
            <p:cNvPr id="6" name="Scroll: Vertical 5">
              <a:extLst>
                <a:ext uri="{FF2B5EF4-FFF2-40B4-BE49-F238E27FC236}">
                  <a16:creationId xmlns:a16="http://schemas.microsoft.com/office/drawing/2014/main" id="{79533587-023D-4971-9998-9C7CFE044971}"/>
                </a:ext>
              </a:extLst>
            </p:cNvPr>
            <p:cNvSpPr/>
            <p:nvPr/>
          </p:nvSpPr>
          <p:spPr>
            <a:xfrm>
              <a:off x="1078235" y="2016502"/>
              <a:ext cx="1055327" cy="1815695"/>
            </a:xfrm>
            <a:prstGeom prst="verticalScroll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100" dirty="0"/>
                <a:t>"Header"</a:t>
              </a:r>
            </a:p>
            <a:p>
              <a:pPr algn="ctr"/>
              <a:r>
                <a:rPr lang="de-DE" sz="1100" dirty="0"/>
                <a:t>"StartEnc"</a:t>
              </a:r>
            </a:p>
            <a:p>
              <a:pPr algn="ctr"/>
              <a:r>
                <a:rPr lang="de-DE" sz="1000" dirty="0"/>
                <a:t>HMACHead</a:t>
              </a:r>
              <a:endParaRPr lang="de-DE" sz="1400" dirty="0"/>
            </a:p>
            <a:p>
              <a:pPr algn="ctr"/>
              <a:r>
                <a:rPr lang="de-DE" sz="1100" dirty="0"/>
                <a:t>"WrCntr0"</a:t>
              </a:r>
            </a:p>
            <a:p>
              <a:pPr algn="ctr"/>
              <a:r>
                <a:rPr lang="de-DE" sz="1100" dirty="0"/>
                <a:t>02003FE5</a:t>
              </a:r>
            </a:p>
            <a:p>
              <a:pPr algn="ctr"/>
              <a:r>
                <a:rPr lang="de-DE" sz="1100" dirty="0"/>
                <a:t>"WrFDRI"</a:t>
              </a:r>
            </a:p>
            <a:p>
              <a:pPr algn="ctr"/>
              <a:r>
                <a:rPr lang="de-DE" sz="1100" dirty="0"/>
                <a:t>COFFEEEE</a:t>
              </a:r>
            </a:p>
            <a:p>
              <a:pPr algn="ctr"/>
              <a:r>
                <a:rPr lang="de-DE" sz="1100" dirty="0"/>
                <a:t>BADB0070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66A2330-99C1-4D9F-A5B0-3E7283611C34}"/>
                </a:ext>
              </a:extLst>
            </p:cNvPr>
            <p:cNvSpPr/>
            <p:nvPr/>
          </p:nvSpPr>
          <p:spPr>
            <a:xfrm>
              <a:off x="1210183" y="3633942"/>
              <a:ext cx="76174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1100" dirty="0"/>
                <a:t>HMAC tag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64C44C6-6648-4DDD-A7CC-5F66E3D8C437}"/>
                </a:ext>
              </a:extLst>
            </p:cNvPr>
            <p:cNvSpPr/>
            <p:nvPr/>
          </p:nvSpPr>
          <p:spPr>
            <a:xfrm>
              <a:off x="1217222" y="2636514"/>
              <a:ext cx="770890" cy="1186697"/>
            </a:xfrm>
            <a:prstGeom prst="rect">
              <a:avLst/>
            </a:prstGeom>
            <a:solidFill>
              <a:srgbClr val="33CC33">
                <a:alpha val="4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047DA6AC-A8C3-4DA0-A5D7-D2F687DD191A}"/>
              </a:ext>
            </a:extLst>
          </p:cNvPr>
          <p:cNvSpPr/>
          <p:nvPr/>
        </p:nvSpPr>
        <p:spPr>
          <a:xfrm>
            <a:off x="9190911" y="1604481"/>
            <a:ext cx="1200965" cy="583498"/>
          </a:xfrm>
          <a:prstGeom prst="wedgeRectCallout">
            <a:avLst>
              <a:gd name="adj1" fmla="val -96875"/>
              <a:gd name="adj2" fmla="val 49967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HMAC key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5A5593-92B4-4D0C-9170-1AF3C97ABE04}"/>
              </a:ext>
            </a:extLst>
          </p:cNvPr>
          <p:cNvGrpSpPr/>
          <p:nvPr/>
        </p:nvGrpSpPr>
        <p:grpSpPr>
          <a:xfrm>
            <a:off x="5804444" y="4302917"/>
            <a:ext cx="6193363" cy="1883376"/>
            <a:chOff x="5558287" y="4125784"/>
            <a:chExt cx="6193363" cy="188337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1A84BBC-50FF-4E8D-AE11-D0462083723B}"/>
                </a:ext>
              </a:extLst>
            </p:cNvPr>
            <p:cNvSpPr/>
            <p:nvPr/>
          </p:nvSpPr>
          <p:spPr>
            <a:xfrm>
              <a:off x="9606546" y="4125784"/>
              <a:ext cx="2145104" cy="1883376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feld 71">
              <a:extLst>
                <a:ext uri="{FF2B5EF4-FFF2-40B4-BE49-F238E27FC236}">
                  <a16:creationId xmlns:a16="http://schemas.microsoft.com/office/drawing/2014/main" id="{5AD1E36A-1F68-4AA2-9AD9-EC130B7D6DB0}"/>
                </a:ext>
              </a:extLst>
            </p:cNvPr>
            <p:cNvSpPr txBox="1"/>
            <p:nvPr/>
          </p:nvSpPr>
          <p:spPr>
            <a:xfrm>
              <a:off x="9778121" y="4514211"/>
              <a:ext cx="1175536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RubFlama" panose="02000000000000000000" pitchFamily="2" charset="0"/>
                </a:rPr>
                <a:t>CRYPTO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EA6BE60-3D31-4CD2-81DE-0927521B9EA9}"/>
                </a:ext>
              </a:extLst>
            </p:cNvPr>
            <p:cNvSpPr/>
            <p:nvPr/>
          </p:nvSpPr>
          <p:spPr>
            <a:xfrm>
              <a:off x="10935850" y="4145667"/>
              <a:ext cx="7569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RubFlama" panose="02000000000000000000" pitchFamily="2" charset="0"/>
                </a:rPr>
                <a:t>FPGA</a:t>
              </a:r>
              <a:endParaRPr lang="de-DE" dirty="0">
                <a:latin typeface="RubFlama" panose="02000000000000000000" pitchFamily="2" charset="0"/>
              </a:endParaRPr>
            </a:p>
          </p:txBody>
        </p:sp>
        <p:pic>
          <p:nvPicPr>
            <p:cNvPr id="20" name="Picture 1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F9FB2FA-F3F8-44C9-A177-AEEB31D9A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8287" y="4279076"/>
              <a:ext cx="1152625" cy="1576791"/>
            </a:xfrm>
            <a:prstGeom prst="rect">
              <a:avLst/>
            </a:prstGeom>
          </p:spPr>
        </p:pic>
        <p:sp>
          <p:nvSpPr>
            <p:cNvPr id="21" name="Arrow: Down 20">
              <a:extLst>
                <a:ext uri="{FF2B5EF4-FFF2-40B4-BE49-F238E27FC236}">
                  <a16:creationId xmlns:a16="http://schemas.microsoft.com/office/drawing/2014/main" id="{77066EC1-03ED-4914-83F5-20E942A63121}"/>
                </a:ext>
              </a:extLst>
            </p:cNvPr>
            <p:cNvSpPr/>
            <p:nvPr/>
          </p:nvSpPr>
          <p:spPr>
            <a:xfrm rot="5400000">
              <a:off x="7712050" y="3879600"/>
              <a:ext cx="792088" cy="2996904"/>
            </a:xfrm>
            <a:prstGeom prst="downArrow">
              <a:avLst>
                <a:gd name="adj1" fmla="val 50000"/>
                <a:gd name="adj2" fmla="val 40039"/>
              </a:avLst>
            </a:prstGeom>
            <a:solidFill>
              <a:srgbClr val="CE302F"/>
            </a:solidFill>
            <a:ln w="6350">
              <a:solidFill>
                <a:schemeClr val="accent3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de-DE" sz="1600" dirty="0">
                  <a:solidFill>
                    <a:schemeClr val="bg1"/>
                  </a:solidFill>
                  <a:latin typeface="RubFlama" panose="02000000000000000000" pitchFamily="2" charset="0"/>
                </a:rPr>
                <a:t>okay</a:t>
              </a:r>
            </a:p>
          </p:txBody>
        </p:sp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id="{577D3F6B-FEC5-4DCB-8322-2365DC99A80D}"/>
                </a:ext>
              </a:extLst>
            </p:cNvPr>
            <p:cNvSpPr/>
            <p:nvPr/>
          </p:nvSpPr>
          <p:spPr>
            <a:xfrm rot="16200000">
              <a:off x="7855109" y="3211511"/>
              <a:ext cx="792088" cy="3080481"/>
            </a:xfrm>
            <a:prstGeom prst="downArrow">
              <a:avLst>
                <a:gd name="adj1" fmla="val 50000"/>
                <a:gd name="adj2" fmla="val 40039"/>
              </a:avLst>
            </a:prstGeom>
            <a:solidFill>
              <a:srgbClr val="CE302F"/>
            </a:solidFill>
            <a:ln w="6350">
              <a:solidFill>
                <a:srgbClr val="1A1A1A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r>
                <a:rPr lang="de-DE" sz="1600" dirty="0">
                  <a:solidFill>
                    <a:schemeClr val="bg1"/>
                  </a:solidFill>
                  <a:latin typeface="RubFlama" panose="02000000000000000000" pitchFamily="2" charset="0"/>
                </a:rPr>
                <a:t>please decrypt the bitstream</a:t>
              </a:r>
            </a:p>
          </p:txBody>
        </p:sp>
      </p:grp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C291EB11-4E26-4EF7-A916-B34C2B516E7A}"/>
              </a:ext>
            </a:extLst>
          </p:cNvPr>
          <p:cNvSpPr/>
          <p:nvPr/>
        </p:nvSpPr>
        <p:spPr>
          <a:xfrm>
            <a:off x="9164924" y="2664000"/>
            <a:ext cx="1881076" cy="830343"/>
          </a:xfrm>
          <a:prstGeom prst="wedgeRectCallout">
            <a:avLst>
              <a:gd name="adj1" fmla="val -78995"/>
              <a:gd name="adj2" fmla="val 19899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Attacker can forge valid HMAC tags</a:t>
            </a:r>
          </a:p>
        </p:txBody>
      </p:sp>
    </p:spTree>
    <p:extLst>
      <p:ext uri="{BB962C8B-B14F-4D97-AF65-F5344CB8AC3E}">
        <p14:creationId xmlns:p14="http://schemas.microsoft.com/office/powerpoint/2010/main" val="398128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0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40B77B8-1B46-4A6F-86C8-FCAE7CEEC4DA}"/>
              </a:ext>
            </a:extLst>
          </p:cNvPr>
          <p:cNvSpPr/>
          <p:nvPr/>
        </p:nvSpPr>
        <p:spPr>
          <a:xfrm>
            <a:off x="-204000" y="-306000"/>
            <a:ext cx="13095000" cy="7695000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8235815-DD87-4D30-A2EA-316071574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000" y="23765"/>
            <a:ext cx="6239530" cy="6834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153AE72-1ACE-41CA-AB3F-B704ADD536B2}"/>
              </a:ext>
            </a:extLst>
          </p:cNvPr>
          <p:cNvSpPr/>
          <p:nvPr/>
        </p:nvSpPr>
        <p:spPr>
          <a:xfrm>
            <a:off x="9381000" y="5769000"/>
            <a:ext cx="244547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RubFlama" panose="02000000000000000000" pitchFamily="2" charset="0"/>
              </a:rPr>
              <a:t>https://www.reddit.com/r/ElectricalEngineering/comments/g6vaey/</a:t>
            </a:r>
            <a:br>
              <a:rPr lang="de-DE" sz="1600" dirty="0">
                <a:solidFill>
                  <a:schemeClr val="bg1"/>
                </a:solidFill>
                <a:latin typeface="RubFlama" panose="02000000000000000000" pitchFamily="2" charset="0"/>
              </a:rPr>
            </a:br>
            <a:r>
              <a:rPr lang="de-DE" sz="1600" dirty="0">
                <a:solidFill>
                  <a:schemeClr val="bg1"/>
                </a:solidFill>
                <a:latin typeface="RubFlama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u/iguetesilva</a:t>
            </a:r>
            <a:endParaRPr lang="de-DE" sz="1600" dirty="0">
              <a:solidFill>
                <a:schemeClr val="bg1"/>
              </a:solidFill>
              <a:latin typeface="RubFlama" panose="02000000000000000000" pitchFamily="2" charset="0"/>
            </a:endParaRPr>
          </a:p>
          <a:p>
            <a:endParaRPr lang="de-DE" dirty="0">
              <a:solidFill>
                <a:schemeClr val="bg1"/>
              </a:solidFill>
              <a:latin typeface="RubFla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73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78CBB0-D2C3-4209-A6A8-3C5261873F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0"/>
              <a:t>Bitstream Security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C5A020-BFC5-4875-8FD1-96F0F99B361C}"/>
              </a:ext>
            </a:extLst>
          </p:cNvPr>
          <p:cNvSpPr/>
          <p:nvPr/>
        </p:nvSpPr>
        <p:spPr>
          <a:xfrm rot="5400000">
            <a:off x="10026626" y="4725151"/>
            <a:ext cx="213552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RubFlama" panose="02000000000000000000" pitchFamily="2" charset="0"/>
              </a:rPr>
              <a:t>Photo by </a:t>
            </a:r>
            <a:r>
              <a:rPr lang="en-US" sz="900" dirty="0">
                <a:latin typeface="RubFlama" panose="02000000000000000000" pitchFamily="2" charset="0"/>
                <a:hlinkClick r:id="rId3"/>
              </a:rPr>
              <a:t>Patrick </a:t>
            </a:r>
            <a:r>
              <a:rPr lang="en-US" sz="900" dirty="0" err="1">
                <a:latin typeface="RubFlama" panose="02000000000000000000" pitchFamily="2" charset="0"/>
                <a:hlinkClick r:id="rId3"/>
              </a:rPr>
              <a:t>Tomasso</a:t>
            </a:r>
            <a:r>
              <a:rPr lang="en-US" sz="900" dirty="0">
                <a:latin typeface="RubFlama" panose="02000000000000000000" pitchFamily="2" charset="0"/>
              </a:rPr>
              <a:t> on </a:t>
            </a:r>
            <a:r>
              <a:rPr lang="en-US" sz="900" dirty="0" err="1">
                <a:latin typeface="RubFlama" panose="02000000000000000000" pitchFamily="2" charset="0"/>
                <a:hlinkClick r:id="rId4"/>
              </a:rPr>
              <a:t>Unsplash</a:t>
            </a:r>
            <a:endParaRPr lang="en-US" sz="900" dirty="0">
              <a:latin typeface="RubFlama" panose="02000000000000000000" pitchFamily="2" charset="0"/>
            </a:endParaRPr>
          </a:p>
        </p:txBody>
      </p:sp>
      <p:pic>
        <p:nvPicPr>
          <p:cNvPr id="17" name="Picture 16" descr="A large passenger jet flying through a cloudy blue sky&#10;&#10;Description automatically generated">
            <a:extLst>
              <a:ext uri="{FF2B5EF4-FFF2-40B4-BE49-F238E27FC236}">
                <a16:creationId xmlns:a16="http://schemas.microsoft.com/office/drawing/2014/main" id="{0AE480D5-90BF-4CBF-9E35-EC15A4FC94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5"/>
          <a:stretch/>
        </p:blipFill>
        <p:spPr>
          <a:xfrm>
            <a:off x="8993420" y="3836798"/>
            <a:ext cx="1959191" cy="125467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935D18D-93A4-4697-BB42-D97A7132F30D}"/>
              </a:ext>
            </a:extLst>
          </p:cNvPr>
          <p:cNvSpPr/>
          <p:nvPr/>
        </p:nvSpPr>
        <p:spPr>
          <a:xfrm rot="5400000">
            <a:off x="10306554" y="5445335"/>
            <a:ext cx="219322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RubFlama" panose="02000000000000000000" pitchFamily="2" charset="0"/>
              </a:rPr>
              <a:t>Photo by </a:t>
            </a:r>
            <a:r>
              <a:rPr lang="en-US" sz="900" dirty="0" err="1">
                <a:latin typeface="RubFlama" panose="02000000000000000000" pitchFamily="2" charset="0"/>
                <a:hlinkClick r:id="rId6"/>
              </a:rPr>
              <a:t>Chuanchai</a:t>
            </a:r>
            <a:r>
              <a:rPr lang="en-US" sz="900" dirty="0">
                <a:latin typeface="RubFlama" panose="02000000000000000000" pitchFamily="2" charset="0"/>
                <a:hlinkClick r:id="rId6"/>
              </a:rPr>
              <a:t> </a:t>
            </a:r>
            <a:r>
              <a:rPr lang="en-US" sz="900" dirty="0" err="1">
                <a:latin typeface="RubFlama" panose="02000000000000000000" pitchFamily="2" charset="0"/>
                <a:hlinkClick r:id="rId6"/>
              </a:rPr>
              <a:t>Pundej</a:t>
            </a:r>
            <a:r>
              <a:rPr lang="en-US" sz="900" dirty="0">
                <a:latin typeface="RubFlama" panose="02000000000000000000" pitchFamily="2" charset="0"/>
              </a:rPr>
              <a:t> on </a:t>
            </a:r>
            <a:r>
              <a:rPr lang="en-US" sz="900" dirty="0" err="1">
                <a:latin typeface="RubFlama" panose="02000000000000000000" pitchFamily="2" charset="0"/>
                <a:hlinkClick r:id="rId4"/>
              </a:rPr>
              <a:t>Unsplash</a:t>
            </a:r>
            <a:endParaRPr lang="en-US" sz="900" dirty="0">
              <a:latin typeface="RubFlama" panose="02000000000000000000" pitchFamily="2" charset="0"/>
            </a:endParaRPr>
          </a:p>
        </p:txBody>
      </p:sp>
      <p:pic>
        <p:nvPicPr>
          <p:cNvPr id="19" name="Picture 18" descr="A group of people in a vehicle&#10;&#10;Description automatically generated">
            <a:extLst>
              <a:ext uri="{FF2B5EF4-FFF2-40B4-BE49-F238E27FC236}">
                <a16:creationId xmlns:a16="http://schemas.microsoft.com/office/drawing/2014/main" id="{54AA6B8B-4196-4A85-A7F6-EA677EC9CFA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8" b="11503"/>
          <a:stretch/>
        </p:blipFill>
        <p:spPr>
          <a:xfrm>
            <a:off x="8993420" y="5208042"/>
            <a:ext cx="1971376" cy="127075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0113856-CC0A-4FCE-BA86-08DA87DF036A}"/>
              </a:ext>
            </a:extLst>
          </p:cNvPr>
          <p:cNvSpPr/>
          <p:nvPr/>
        </p:nvSpPr>
        <p:spPr>
          <a:xfrm rot="5400000">
            <a:off x="9731986" y="3764336"/>
            <a:ext cx="30652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RubFlama" panose="02000000000000000000" pitchFamily="2" charset="0"/>
              </a:rPr>
              <a:t>Photo by </a:t>
            </a:r>
            <a:r>
              <a:rPr lang="en-US" sz="900" dirty="0">
                <a:latin typeface="RubFlama" panose="02000000000000000000" pitchFamily="2" charset="0"/>
                <a:hlinkClick r:id="rId8"/>
              </a:rPr>
              <a:t>American Public Power Association</a:t>
            </a:r>
            <a:r>
              <a:rPr lang="en-US" sz="900" dirty="0">
                <a:latin typeface="RubFlama" panose="02000000000000000000" pitchFamily="2" charset="0"/>
              </a:rPr>
              <a:t> on </a:t>
            </a:r>
            <a:r>
              <a:rPr lang="en-US" sz="900" dirty="0" err="1">
                <a:latin typeface="RubFlama" panose="02000000000000000000" pitchFamily="2" charset="0"/>
                <a:hlinkClick r:id="rId4"/>
              </a:rPr>
              <a:t>Unsplash</a:t>
            </a:r>
            <a:endParaRPr lang="en-US" sz="900" dirty="0">
              <a:latin typeface="RubFlama" panose="02000000000000000000" pitchFamily="2" charset="0"/>
            </a:endParaRPr>
          </a:p>
        </p:txBody>
      </p:sp>
      <p:pic>
        <p:nvPicPr>
          <p:cNvPr id="21" name="Picture 20" descr="A close up of a metal pole&#10;&#10;Description automatically generated">
            <a:extLst>
              <a:ext uri="{FF2B5EF4-FFF2-40B4-BE49-F238E27FC236}">
                <a16:creationId xmlns:a16="http://schemas.microsoft.com/office/drawing/2014/main" id="{63B7BE6C-D0A3-47DD-9FAB-4DB5D0188A6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756"/>
          <a:stretch/>
        </p:blipFill>
        <p:spPr>
          <a:xfrm>
            <a:off x="8996645" y="2464438"/>
            <a:ext cx="1959191" cy="125467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28ED8A1-28E1-4B04-A228-0EDE69D9C28B}"/>
              </a:ext>
            </a:extLst>
          </p:cNvPr>
          <p:cNvSpPr/>
          <p:nvPr/>
        </p:nvSpPr>
        <p:spPr>
          <a:xfrm rot="5400000">
            <a:off x="10108566" y="1880293"/>
            <a:ext cx="19591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RubFlama" panose="02000000000000000000" pitchFamily="2" charset="0"/>
              </a:rPr>
              <a:t>Photo by </a:t>
            </a:r>
            <a:r>
              <a:rPr lang="en-US" sz="900" dirty="0">
                <a:latin typeface="RubFlama" panose="02000000000000000000" pitchFamily="2" charset="0"/>
                <a:hlinkClick r:id="rId10"/>
              </a:rPr>
              <a:t>Mario Caruso</a:t>
            </a:r>
            <a:r>
              <a:rPr lang="en-US" sz="900" dirty="0">
                <a:latin typeface="RubFlama" panose="02000000000000000000" pitchFamily="2" charset="0"/>
              </a:rPr>
              <a:t> on </a:t>
            </a:r>
            <a:r>
              <a:rPr lang="en-US" sz="900" dirty="0" err="1">
                <a:latin typeface="RubFlama" panose="02000000000000000000" pitchFamily="2" charset="0"/>
                <a:hlinkClick r:id="rId4"/>
              </a:rPr>
              <a:t>Unsplash</a:t>
            </a:r>
            <a:endParaRPr lang="en-US" sz="900" dirty="0">
              <a:latin typeface="RubFlama" panose="02000000000000000000" pitchFamily="2" charset="0"/>
            </a:endParaRPr>
          </a:p>
        </p:txBody>
      </p:sp>
      <p:pic>
        <p:nvPicPr>
          <p:cNvPr id="23" name="Picture 22" descr="A picture containing outdoor, water, large, boat&#10;&#10;Description automatically generated">
            <a:extLst>
              <a:ext uri="{FF2B5EF4-FFF2-40B4-BE49-F238E27FC236}">
                <a16:creationId xmlns:a16="http://schemas.microsoft.com/office/drawing/2014/main" id="{9037C661-5A24-420D-AD78-973ACBDAE85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7" r="3760"/>
          <a:stretch/>
        </p:blipFill>
        <p:spPr>
          <a:xfrm>
            <a:off x="8993420" y="1089000"/>
            <a:ext cx="1959191" cy="1258870"/>
          </a:xfrm>
          <a:prstGeom prst="rect">
            <a:avLst/>
          </a:prstGeom>
        </p:spPr>
      </p:pic>
      <p:pic>
        <p:nvPicPr>
          <p:cNvPr id="28" name="Picture 27" descr="A large passenger jet flying through a cloudy blue sky&#10;&#10;Description automatically generated">
            <a:extLst>
              <a:ext uri="{FF2B5EF4-FFF2-40B4-BE49-F238E27FC236}">
                <a16:creationId xmlns:a16="http://schemas.microsoft.com/office/drawing/2014/main" id="{AE3D8B99-4214-44E3-9F7C-82BBAC72D1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6" r="16275"/>
          <a:stretch/>
        </p:blipFill>
        <p:spPr>
          <a:xfrm>
            <a:off x="8156371" y="3836798"/>
            <a:ext cx="1596149" cy="1254676"/>
          </a:xfrm>
          <a:prstGeom prst="rect">
            <a:avLst/>
          </a:prstGeom>
        </p:spPr>
      </p:pic>
      <p:pic>
        <p:nvPicPr>
          <p:cNvPr id="6" name="Graphic 5" descr="Stethoscope">
            <a:extLst>
              <a:ext uri="{FF2B5EF4-FFF2-40B4-BE49-F238E27FC236}">
                <a16:creationId xmlns:a16="http://schemas.microsoft.com/office/drawing/2014/main" id="{AA360AFC-88AA-40E3-9075-15F95E3089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55913" y="1222885"/>
            <a:ext cx="914400" cy="914400"/>
          </a:xfrm>
          <a:prstGeom prst="rect">
            <a:avLst/>
          </a:prstGeom>
        </p:spPr>
      </p:pic>
      <p:pic>
        <p:nvPicPr>
          <p:cNvPr id="29" name="Graphic 28" descr="Stethoscope">
            <a:extLst>
              <a:ext uri="{FF2B5EF4-FFF2-40B4-BE49-F238E27FC236}">
                <a16:creationId xmlns:a16="http://schemas.microsoft.com/office/drawing/2014/main" id="{2B979302-06CF-4A89-8118-5451B316AC6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55913" y="5451128"/>
            <a:ext cx="914400" cy="914400"/>
          </a:xfrm>
          <a:prstGeom prst="rect">
            <a:avLst/>
          </a:prstGeom>
        </p:spPr>
      </p:pic>
      <p:pic>
        <p:nvPicPr>
          <p:cNvPr id="32" name="Picture 31" descr="A close up of a metal pole&#10;&#10;Description automatically generated">
            <a:extLst>
              <a:ext uri="{FF2B5EF4-FFF2-40B4-BE49-F238E27FC236}">
                <a16:creationId xmlns:a16="http://schemas.microsoft.com/office/drawing/2014/main" id="{57FEBD9F-931A-4FE9-8028-503068FCEF8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756"/>
          <a:stretch/>
        </p:blipFill>
        <p:spPr>
          <a:xfrm>
            <a:off x="9000115" y="2464438"/>
            <a:ext cx="1959191" cy="1254676"/>
          </a:xfrm>
          <a:prstGeom prst="rect">
            <a:avLst/>
          </a:prstGeom>
        </p:spPr>
      </p:pic>
      <p:sp>
        <p:nvSpPr>
          <p:cNvPr id="33" name="Lightning Bolt 32">
            <a:extLst>
              <a:ext uri="{FF2B5EF4-FFF2-40B4-BE49-F238E27FC236}">
                <a16:creationId xmlns:a16="http://schemas.microsoft.com/office/drawing/2014/main" id="{23DAC5C0-FC32-44C7-814D-5C1CC52999E7}"/>
              </a:ext>
            </a:extLst>
          </p:cNvPr>
          <p:cNvSpPr/>
          <p:nvPr/>
        </p:nvSpPr>
        <p:spPr>
          <a:xfrm rot="20834567" flipH="1">
            <a:off x="8560521" y="2502463"/>
            <a:ext cx="956256" cy="1133933"/>
          </a:xfrm>
          <a:prstGeom prst="lightningBolt">
            <a:avLst/>
          </a:prstGeom>
          <a:ln>
            <a:solidFill>
              <a:srgbClr val="CE302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80727ED2-D0C9-42B5-8B62-7AA3CBA3EF38}"/>
              </a:ext>
            </a:extLst>
          </p:cNvPr>
          <p:cNvSpPr/>
          <p:nvPr/>
        </p:nvSpPr>
        <p:spPr>
          <a:xfrm flipH="1">
            <a:off x="8993420" y="3844549"/>
            <a:ext cx="978420" cy="349451"/>
          </a:xfrm>
          <a:prstGeom prst="curvedDownArrow">
            <a:avLst/>
          </a:prstGeom>
          <a:solidFill>
            <a:schemeClr val="bg1"/>
          </a:solidFill>
          <a:ln w="19050">
            <a:solidFill>
              <a:srgbClr val="CE30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BBF66868-A653-4E75-AD98-5735CEB874DC}"/>
              </a:ext>
            </a:extLst>
          </p:cNvPr>
          <p:cNvSpPr/>
          <p:nvPr/>
        </p:nvSpPr>
        <p:spPr>
          <a:xfrm>
            <a:off x="1283979" y="2338103"/>
            <a:ext cx="4740706" cy="1128307"/>
          </a:xfrm>
          <a:prstGeom prst="wedgeRectCallout">
            <a:avLst>
              <a:gd name="adj1" fmla="val -49206"/>
              <a:gd name="adj2" fmla="val -4379"/>
            </a:avLst>
          </a:prstGeom>
          <a:solidFill>
            <a:srgbClr val="CE302F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latin typeface="RubFlama" panose="02000000000000000000" pitchFamily="2" charset="0"/>
              </a:rPr>
              <a:t>Attack II: </a:t>
            </a:r>
            <a:br>
              <a:rPr lang="de-DE" sz="3200" dirty="0">
                <a:latin typeface="RubFlama" panose="02000000000000000000" pitchFamily="2" charset="0"/>
              </a:rPr>
            </a:br>
            <a:r>
              <a:rPr lang="de-DE" sz="3200" dirty="0">
                <a:latin typeface="RubFlama" panose="02000000000000000000" pitchFamily="2" charset="0"/>
              </a:rPr>
              <a:t>Break Authenticity</a:t>
            </a:r>
          </a:p>
        </p:txBody>
      </p:sp>
      <p:pic>
        <p:nvPicPr>
          <p:cNvPr id="31" name="Picture 7">
            <a:extLst>
              <a:ext uri="{FF2B5EF4-FFF2-40B4-BE49-F238E27FC236}">
                <a16:creationId xmlns:a16="http://schemas.microsoft.com/office/drawing/2014/main" id="{79CF6254-8D5A-4815-9711-E64B412DFEF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485" y="2445056"/>
            <a:ext cx="914400" cy="914400"/>
          </a:xfrm>
          <a:prstGeom prst="rect">
            <a:avLst/>
          </a:prstGeom>
        </p:spPr>
      </p:pic>
      <p:pic>
        <p:nvPicPr>
          <p:cNvPr id="34" name="Picture 7">
            <a:extLst>
              <a:ext uri="{FF2B5EF4-FFF2-40B4-BE49-F238E27FC236}">
                <a16:creationId xmlns:a16="http://schemas.microsoft.com/office/drawing/2014/main" id="{37456422-0650-4D49-B6F4-B13A0D38644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171" y="1285893"/>
            <a:ext cx="914400" cy="914400"/>
          </a:xfrm>
          <a:prstGeom prst="rect">
            <a:avLst/>
          </a:prstGeom>
        </p:spPr>
      </p:pic>
      <p:pic>
        <p:nvPicPr>
          <p:cNvPr id="36" name="Picture 7">
            <a:extLst>
              <a:ext uri="{FF2B5EF4-FFF2-40B4-BE49-F238E27FC236}">
                <a16:creationId xmlns:a16="http://schemas.microsoft.com/office/drawing/2014/main" id="{5429D3C2-D053-4403-AEBA-137AB87B73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171" y="4001574"/>
            <a:ext cx="914400" cy="914400"/>
          </a:xfrm>
          <a:prstGeom prst="rect">
            <a:avLst/>
          </a:prstGeom>
        </p:spPr>
      </p:pic>
      <p:pic>
        <p:nvPicPr>
          <p:cNvPr id="37" name="Picture 7">
            <a:extLst>
              <a:ext uri="{FF2B5EF4-FFF2-40B4-BE49-F238E27FC236}">
                <a16:creationId xmlns:a16="http://schemas.microsoft.com/office/drawing/2014/main" id="{DDF3F886-C787-4304-9C3F-2F1D1E4E30D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171" y="5386217"/>
            <a:ext cx="914400" cy="914400"/>
          </a:xfrm>
          <a:prstGeom prst="rect">
            <a:avLst/>
          </a:prstGeom>
        </p:spPr>
      </p:pic>
      <p:sp>
        <p:nvSpPr>
          <p:cNvPr id="40" name="Flussdiagramm: Verbinder 38">
            <a:extLst>
              <a:ext uri="{FF2B5EF4-FFF2-40B4-BE49-F238E27FC236}">
                <a16:creationId xmlns:a16="http://schemas.microsoft.com/office/drawing/2014/main" id="{C11C4B38-863C-4F57-BC56-EDE3EA9A6D64}"/>
              </a:ext>
            </a:extLst>
          </p:cNvPr>
          <p:cNvSpPr/>
          <p:nvPr/>
        </p:nvSpPr>
        <p:spPr>
          <a:xfrm>
            <a:off x="7699171" y="2634575"/>
            <a:ext cx="914400" cy="914402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RubFlama" panose="02000000000000000000"/>
              </a:rPr>
              <a:t>?</a:t>
            </a:r>
          </a:p>
        </p:txBody>
      </p:sp>
      <p:pic>
        <p:nvPicPr>
          <p:cNvPr id="42" name="Picture 7">
            <a:extLst>
              <a:ext uri="{FF2B5EF4-FFF2-40B4-BE49-F238E27FC236}">
                <a16:creationId xmlns:a16="http://schemas.microsoft.com/office/drawing/2014/main" id="{891BE2E9-3262-463C-8B72-8080DD27703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163" y="4243577"/>
            <a:ext cx="450000" cy="450000"/>
          </a:xfrm>
          <a:prstGeom prst="rect">
            <a:avLst/>
          </a:prstGeom>
        </p:spPr>
      </p:pic>
      <p:pic>
        <p:nvPicPr>
          <p:cNvPr id="43" name="Picture 7">
            <a:extLst>
              <a:ext uri="{FF2B5EF4-FFF2-40B4-BE49-F238E27FC236}">
                <a16:creationId xmlns:a16="http://schemas.microsoft.com/office/drawing/2014/main" id="{44906A29-0BEF-4401-9D7B-034F62CA3C8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420" y="4841519"/>
            <a:ext cx="450000" cy="450000"/>
          </a:xfrm>
          <a:prstGeom prst="rect">
            <a:avLst/>
          </a:prstGeom>
        </p:spPr>
      </p:pic>
      <p:sp>
        <p:nvSpPr>
          <p:cNvPr id="44" name="Flussdiagramm: Verbinder 38">
            <a:extLst>
              <a:ext uri="{FF2B5EF4-FFF2-40B4-BE49-F238E27FC236}">
                <a16:creationId xmlns:a16="http://schemas.microsoft.com/office/drawing/2014/main" id="{3281D744-AB89-487C-8872-930ABB53C5B5}"/>
              </a:ext>
            </a:extLst>
          </p:cNvPr>
          <p:cNvSpPr/>
          <p:nvPr/>
        </p:nvSpPr>
        <p:spPr>
          <a:xfrm>
            <a:off x="5412208" y="5412440"/>
            <a:ext cx="449999" cy="450000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RubFlama" panose="02000000000000000000"/>
              </a:rPr>
              <a:t>?</a:t>
            </a:r>
          </a:p>
        </p:txBody>
      </p:sp>
      <p:pic>
        <p:nvPicPr>
          <p:cNvPr id="38" name="Picture 7">
            <a:extLst>
              <a:ext uri="{FF2B5EF4-FFF2-40B4-BE49-F238E27FC236}">
                <a16:creationId xmlns:a16="http://schemas.microsoft.com/office/drawing/2014/main" id="{1C982548-E310-492A-9E6B-5317977AF5C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27" y="5412440"/>
            <a:ext cx="464173" cy="464173"/>
          </a:xfrm>
          <a:prstGeom prst="rect">
            <a:avLst/>
          </a:prstGeom>
        </p:spPr>
      </p:pic>
      <p:pic>
        <p:nvPicPr>
          <p:cNvPr id="39" name="Picture 7">
            <a:extLst>
              <a:ext uri="{FF2B5EF4-FFF2-40B4-BE49-F238E27FC236}">
                <a16:creationId xmlns:a16="http://schemas.microsoft.com/office/drawing/2014/main" id="{7D4569BC-9D3E-4FA6-96F9-8ED12FA681D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171" y="2634654"/>
            <a:ext cx="914400" cy="914400"/>
          </a:xfrm>
          <a:prstGeom prst="rect">
            <a:avLst/>
          </a:prstGeom>
        </p:spPr>
      </p:pic>
      <p:sp>
        <p:nvSpPr>
          <p:cNvPr id="41" name="Speech Bubble: Rectangle 40">
            <a:extLst>
              <a:ext uri="{FF2B5EF4-FFF2-40B4-BE49-F238E27FC236}">
                <a16:creationId xmlns:a16="http://schemas.microsoft.com/office/drawing/2014/main" id="{77CAE4BA-9D13-4AA3-90F7-BAA31DE22DFF}"/>
              </a:ext>
            </a:extLst>
          </p:cNvPr>
          <p:cNvSpPr/>
          <p:nvPr/>
        </p:nvSpPr>
        <p:spPr>
          <a:xfrm>
            <a:off x="1283979" y="1127679"/>
            <a:ext cx="4740706" cy="1128307"/>
          </a:xfrm>
          <a:prstGeom prst="wedgeRectCallout">
            <a:avLst>
              <a:gd name="adj1" fmla="val -49206"/>
              <a:gd name="adj2" fmla="val -4379"/>
            </a:avLst>
          </a:prstGeom>
          <a:solidFill>
            <a:srgbClr val="CE302F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latin typeface="RubFlama" panose="02000000000000000000" pitchFamily="2" charset="0"/>
              </a:rPr>
              <a:t>Attack I: </a:t>
            </a:r>
            <a:br>
              <a:rPr lang="de-DE" sz="3200" dirty="0">
                <a:latin typeface="RubFlama" panose="02000000000000000000" pitchFamily="2" charset="0"/>
              </a:rPr>
            </a:br>
            <a:r>
              <a:rPr lang="de-DE" sz="3200" dirty="0">
                <a:latin typeface="RubFlama" panose="02000000000000000000" pitchFamily="2" charset="0"/>
              </a:rPr>
              <a:t>Break Confidentiality</a:t>
            </a:r>
          </a:p>
        </p:txBody>
      </p:sp>
      <p:pic>
        <p:nvPicPr>
          <p:cNvPr id="47" name="Picture 7">
            <a:extLst>
              <a:ext uri="{FF2B5EF4-FFF2-40B4-BE49-F238E27FC236}">
                <a16:creationId xmlns:a16="http://schemas.microsoft.com/office/drawing/2014/main" id="{B2F77A43-8ACD-44AE-976F-EE3A5C202FC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485" y="1234632"/>
            <a:ext cx="914400" cy="914400"/>
          </a:xfrm>
          <a:prstGeom prst="rect">
            <a:avLst/>
          </a:prstGeom>
        </p:spPr>
      </p:pic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0E2DCED9-D005-4263-9DF8-9DD9A1554F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6000" y="3548976"/>
            <a:ext cx="5303562" cy="2275109"/>
          </a:xfrm>
        </p:spPr>
        <p:txBody>
          <a:bodyPr/>
          <a:lstStyle/>
          <a:p>
            <a:pPr marL="0" indent="0">
              <a:buNone/>
            </a:pPr>
            <a:r>
              <a:rPr lang="en-US" sz="3200" noProof="0"/>
              <a:t>Bitstream security is vital</a:t>
            </a:r>
          </a:p>
          <a:p>
            <a:r>
              <a:rPr lang="en-US" sz="3200" noProof="0"/>
              <a:t>Design cloning</a:t>
            </a:r>
          </a:p>
          <a:p>
            <a:r>
              <a:rPr lang="en-US" sz="3200" noProof="0"/>
              <a:t>Reverse engineering</a:t>
            </a:r>
          </a:p>
          <a:p>
            <a:r>
              <a:rPr lang="en-US" sz="3200" noProof="0"/>
              <a:t>Design manipulation</a:t>
            </a:r>
          </a:p>
          <a:p>
            <a:r>
              <a:rPr lang="en-US" sz="3200" noProof="0"/>
              <a:t>Hardware Trojans</a:t>
            </a:r>
            <a:endParaRPr lang="en-US" noProof="0"/>
          </a:p>
        </p:txBody>
      </p:sp>
      <p:sp>
        <p:nvSpPr>
          <p:cNvPr id="35" name="Flussdiagramm: Verbinder 38">
            <a:extLst>
              <a:ext uri="{FF2B5EF4-FFF2-40B4-BE49-F238E27FC236}">
                <a16:creationId xmlns:a16="http://schemas.microsoft.com/office/drawing/2014/main" id="{1778FE6F-AA51-4D23-8B03-4BFD553037A2}"/>
              </a:ext>
            </a:extLst>
          </p:cNvPr>
          <p:cNvSpPr/>
          <p:nvPr/>
        </p:nvSpPr>
        <p:spPr>
          <a:xfrm>
            <a:off x="4996787" y="5994000"/>
            <a:ext cx="449999" cy="450000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RubFlama" panose="02000000000000000000"/>
              </a:rPr>
              <a:t>?</a:t>
            </a:r>
          </a:p>
        </p:txBody>
      </p:sp>
      <p:pic>
        <p:nvPicPr>
          <p:cNvPr id="45" name="Picture 7">
            <a:extLst>
              <a:ext uri="{FF2B5EF4-FFF2-40B4-BE49-F238E27FC236}">
                <a16:creationId xmlns:a16="http://schemas.microsoft.com/office/drawing/2014/main" id="{F0852182-E9A4-4131-A3BE-E31169506B6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406" y="5994000"/>
            <a:ext cx="464173" cy="464173"/>
          </a:xfrm>
          <a:prstGeom prst="rect">
            <a:avLst/>
          </a:prstGeom>
        </p:spPr>
      </p:pic>
      <p:sp>
        <p:nvSpPr>
          <p:cNvPr id="46" name="Speech Bubble: Rectangle 45">
            <a:extLst>
              <a:ext uri="{FF2B5EF4-FFF2-40B4-BE49-F238E27FC236}">
                <a16:creationId xmlns:a16="http://schemas.microsoft.com/office/drawing/2014/main" id="{51545AB6-4BDA-426D-931B-B0517B26D9CA}"/>
              </a:ext>
            </a:extLst>
          </p:cNvPr>
          <p:cNvSpPr/>
          <p:nvPr/>
        </p:nvSpPr>
        <p:spPr>
          <a:xfrm>
            <a:off x="6736422" y="1033916"/>
            <a:ext cx="4782163" cy="5545084"/>
          </a:xfrm>
          <a:prstGeom prst="wedgeRectCallout">
            <a:avLst>
              <a:gd name="adj1" fmla="val -49206"/>
              <a:gd name="adj2" fmla="val -4379"/>
            </a:avLst>
          </a:prstGeom>
          <a:solidFill>
            <a:srgbClr val="CE302F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>
                <a:latin typeface="RubFlama" panose="02000000000000000000" pitchFamily="2" charset="0"/>
              </a:rPr>
              <a:t>F</a:t>
            </a:r>
            <a:r>
              <a:rPr lang="de-DE" sz="5400" dirty="0">
                <a:latin typeface="RubFlama" panose="02000000000000000000" pitchFamily="2" charset="0"/>
              </a:rPr>
              <a:t>ULL </a:t>
            </a:r>
            <a:r>
              <a:rPr lang="de-DE" sz="6600" dirty="0">
                <a:latin typeface="RubFlama" panose="02000000000000000000" pitchFamily="2" charset="0"/>
              </a:rPr>
              <a:t>B</a:t>
            </a:r>
            <a:r>
              <a:rPr lang="de-DE" sz="5400" dirty="0">
                <a:latin typeface="RubFlama" panose="02000000000000000000" pitchFamily="2" charset="0"/>
              </a:rPr>
              <a:t>REAK</a:t>
            </a:r>
            <a:br>
              <a:rPr lang="de-DE" sz="5400" dirty="0">
                <a:latin typeface="RubFlama" panose="02000000000000000000" pitchFamily="2" charset="0"/>
              </a:rPr>
            </a:br>
            <a:r>
              <a:rPr lang="de-DE" sz="3200" dirty="0">
                <a:latin typeface="RubFlama" panose="02000000000000000000" pitchFamily="2" charset="0"/>
              </a:rPr>
              <a:t>OF THE</a:t>
            </a:r>
            <a:br>
              <a:rPr lang="de-DE" sz="3200" dirty="0">
                <a:latin typeface="RubFlama" panose="02000000000000000000" pitchFamily="2" charset="0"/>
              </a:rPr>
            </a:br>
            <a:r>
              <a:rPr lang="de-DE" sz="4000" dirty="0">
                <a:latin typeface="RubFlama" panose="02000000000000000000" pitchFamily="2" charset="0"/>
              </a:rPr>
              <a:t>B</a:t>
            </a:r>
            <a:r>
              <a:rPr lang="de-DE" sz="3200" dirty="0">
                <a:latin typeface="RubFlama" panose="02000000000000000000" pitchFamily="2" charset="0"/>
              </a:rPr>
              <a:t>ITSTREAM </a:t>
            </a:r>
            <a:r>
              <a:rPr lang="de-DE" sz="4000" dirty="0">
                <a:latin typeface="RubFlama" panose="02000000000000000000" pitchFamily="2" charset="0"/>
              </a:rPr>
              <a:t>E</a:t>
            </a:r>
            <a:r>
              <a:rPr lang="de-DE" sz="3200" dirty="0">
                <a:latin typeface="RubFlama" panose="02000000000000000000" pitchFamily="2" charset="0"/>
              </a:rPr>
              <a:t>NCRYPTIO</a:t>
            </a:r>
            <a:endParaRPr lang="de-DE" sz="5400" dirty="0">
              <a:latin typeface="RubFlama" panose="02000000000000000000" pitchFamily="2" charset="0"/>
            </a:endParaRPr>
          </a:p>
        </p:txBody>
      </p:sp>
      <p:pic>
        <p:nvPicPr>
          <p:cNvPr id="49" name="Picture 7">
            <a:extLst>
              <a:ext uri="{FF2B5EF4-FFF2-40B4-BE49-F238E27FC236}">
                <a16:creationId xmlns:a16="http://schemas.microsoft.com/office/drawing/2014/main" id="{E3E3305B-C61F-41C9-8D96-3F266242DDF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162" y="289205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9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5">
            <a:extLst>
              <a:ext uri="{FF2B5EF4-FFF2-40B4-BE49-F238E27FC236}">
                <a16:creationId xmlns:a16="http://schemas.microsoft.com/office/drawing/2014/main" id="{F3A830C6-ADE2-48C2-9574-A2C69E61AB74}"/>
              </a:ext>
            </a:extLst>
          </p:cNvPr>
          <p:cNvSpPr txBox="1">
            <a:spLocks/>
          </p:cNvSpPr>
          <p:nvPr/>
        </p:nvSpPr>
        <p:spPr>
          <a:xfrm>
            <a:off x="0" y="2709000"/>
            <a:ext cx="12192000" cy="1440000"/>
          </a:xfrm>
          <a:prstGeom prst="rect">
            <a:avLst/>
          </a:prstGeom>
        </p:spPr>
        <p:txBody>
          <a:bodyPr/>
          <a:lstStyle>
            <a:lvl1pPr marL="342477" indent="-342477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073" indent="-284918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08" indent="-227358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703" indent="-227358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857" indent="-227358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2741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604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466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330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800" dirty="0">
                <a:latin typeface="RubFlama" panose="02000000000000000000" pitchFamily="2" charset="0"/>
              </a:rPr>
              <a:t>W</a:t>
            </a:r>
            <a:r>
              <a:rPr lang="en-US" sz="7200" dirty="0">
                <a:latin typeface="RubFlama" panose="02000000000000000000" pitchFamily="2" charset="0"/>
              </a:rPr>
              <a:t>HAT </a:t>
            </a:r>
            <a:r>
              <a:rPr lang="en-US" sz="8800" dirty="0">
                <a:latin typeface="RubFlama" panose="02000000000000000000" pitchFamily="2" charset="0"/>
              </a:rPr>
              <a:t>W</a:t>
            </a:r>
            <a:r>
              <a:rPr lang="en-US" sz="7200" dirty="0">
                <a:latin typeface="RubFlama" panose="02000000000000000000" pitchFamily="2" charset="0"/>
              </a:rPr>
              <a:t>ENT </a:t>
            </a:r>
            <a:r>
              <a:rPr lang="en-US" sz="8800" dirty="0">
                <a:latin typeface="RubFlama" panose="02000000000000000000" pitchFamily="2" charset="0"/>
              </a:rPr>
              <a:t>W</a:t>
            </a:r>
            <a:r>
              <a:rPr lang="en-US" sz="7200" dirty="0">
                <a:latin typeface="RubFlama" panose="02000000000000000000" pitchFamily="2" charset="0"/>
              </a:rPr>
              <a:t>RONG</a:t>
            </a:r>
            <a:r>
              <a:rPr lang="en-US" sz="8800" dirty="0">
                <a:latin typeface="RubFlama" panose="02000000000000000000" pitchFamily="2" charset="0"/>
              </a:rPr>
              <a:t>?</a:t>
            </a:r>
            <a:endParaRPr lang="en-US" sz="5400" dirty="0">
              <a:latin typeface="RubFla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45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AE0075-0A96-4BA7-9ABD-DBEF49C3F8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371" y="1359000"/>
            <a:ext cx="11426196" cy="502275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noProof="0"/>
              <a:t>‘‘Use before validate‘‘ (Attack I)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noProof="0"/>
              <a:t>HMAC key stored inside the encrypted bitstream (Attack II)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3D8CC9-E688-4D19-BF13-DAA4F0B76E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0"/>
              <a:t>What Went Wrong?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A19F65E-5F42-48D0-A063-365015ACB122}"/>
              </a:ext>
            </a:extLst>
          </p:cNvPr>
          <p:cNvGrpSpPr/>
          <p:nvPr/>
        </p:nvGrpSpPr>
        <p:grpSpPr>
          <a:xfrm>
            <a:off x="5106000" y="3429000"/>
            <a:ext cx="1113961" cy="2176552"/>
            <a:chOff x="1078235" y="1719000"/>
            <a:chExt cx="1113961" cy="217655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3C16B5C-6ABE-4822-A71A-723C1432202C}"/>
                </a:ext>
              </a:extLst>
            </p:cNvPr>
            <p:cNvSpPr/>
            <p:nvPr/>
          </p:nvSpPr>
          <p:spPr>
            <a:xfrm>
              <a:off x="1101000" y="1719000"/>
              <a:ext cx="10911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Bitstream</a:t>
              </a:r>
            </a:p>
          </p:txBody>
        </p:sp>
        <p:sp>
          <p:nvSpPr>
            <p:cNvPr id="8" name="Scroll: Vertical 7">
              <a:extLst>
                <a:ext uri="{FF2B5EF4-FFF2-40B4-BE49-F238E27FC236}">
                  <a16:creationId xmlns:a16="http://schemas.microsoft.com/office/drawing/2014/main" id="{8BF23C1E-D626-436C-BBDD-0731EBFBA3B0}"/>
                </a:ext>
              </a:extLst>
            </p:cNvPr>
            <p:cNvSpPr/>
            <p:nvPr/>
          </p:nvSpPr>
          <p:spPr>
            <a:xfrm>
              <a:off x="1078235" y="2016502"/>
              <a:ext cx="1055327" cy="1815695"/>
            </a:xfrm>
            <a:prstGeom prst="verticalScroll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100" dirty="0"/>
                <a:t>"Header"</a:t>
              </a:r>
            </a:p>
            <a:p>
              <a:pPr algn="ctr"/>
              <a:r>
                <a:rPr lang="de-DE" sz="1100" dirty="0"/>
                <a:t>"StartDec"</a:t>
              </a:r>
            </a:p>
            <a:p>
              <a:pPr algn="ctr"/>
              <a:r>
                <a:rPr lang="de-DE" sz="1000" dirty="0"/>
                <a:t>HMACHead</a:t>
              </a:r>
              <a:endParaRPr lang="de-DE" sz="1400" dirty="0"/>
            </a:p>
            <a:p>
              <a:pPr algn="ctr"/>
              <a:r>
                <a:rPr lang="de-DE" sz="1100" dirty="0"/>
                <a:t>"WrCntr0"</a:t>
              </a:r>
            </a:p>
            <a:p>
              <a:pPr algn="ctr"/>
              <a:r>
                <a:rPr lang="de-DE" sz="1100" dirty="0"/>
                <a:t>02003FE5</a:t>
              </a:r>
            </a:p>
            <a:p>
              <a:pPr algn="ctr"/>
              <a:r>
                <a:rPr lang="de-DE" sz="1100" dirty="0"/>
                <a:t>"WrFDRI"</a:t>
              </a:r>
            </a:p>
            <a:p>
              <a:pPr algn="ctr"/>
              <a:r>
                <a:rPr lang="de-DE" sz="1100" dirty="0"/>
                <a:t>COFFEEEE</a:t>
              </a:r>
            </a:p>
            <a:p>
              <a:pPr algn="ctr"/>
              <a:r>
                <a:rPr lang="de-DE" sz="1100" dirty="0"/>
                <a:t>BADB0070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43460A-8F72-41B9-9367-DBF6CC095A3B}"/>
                </a:ext>
              </a:extLst>
            </p:cNvPr>
            <p:cNvSpPr/>
            <p:nvPr/>
          </p:nvSpPr>
          <p:spPr>
            <a:xfrm>
              <a:off x="1210183" y="3633942"/>
              <a:ext cx="76174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1100" dirty="0"/>
                <a:t>HMAC tag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8404A7A-CFA6-4CB2-8F33-6678E9DEB88D}"/>
                </a:ext>
              </a:extLst>
            </p:cNvPr>
            <p:cNvSpPr/>
            <p:nvPr/>
          </p:nvSpPr>
          <p:spPr>
            <a:xfrm>
              <a:off x="1217222" y="2636514"/>
              <a:ext cx="770890" cy="1186697"/>
            </a:xfrm>
            <a:prstGeom prst="rect">
              <a:avLst/>
            </a:prstGeom>
            <a:solidFill>
              <a:srgbClr val="33CC33">
                <a:alpha val="4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A2BF3CF2-ED68-4191-8C78-AB482DCB3B33}"/>
              </a:ext>
            </a:extLst>
          </p:cNvPr>
          <p:cNvSpPr/>
          <p:nvPr/>
        </p:nvSpPr>
        <p:spPr>
          <a:xfrm>
            <a:off x="2091000" y="3429000"/>
            <a:ext cx="2520000" cy="1344247"/>
          </a:xfrm>
          <a:prstGeom prst="wedgeRectCallout">
            <a:avLst>
              <a:gd name="adj1" fmla="val 76734"/>
              <a:gd name="adj2" fmla="val 39760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/>
              <a:t>Commands interpreted before HMAC validation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CC79068F-3632-4C94-91B2-264DA9E4B2DE}"/>
              </a:ext>
            </a:extLst>
          </p:cNvPr>
          <p:cNvSpPr/>
          <p:nvPr/>
        </p:nvSpPr>
        <p:spPr>
          <a:xfrm>
            <a:off x="6583178" y="3828392"/>
            <a:ext cx="1200965" cy="583498"/>
          </a:xfrm>
          <a:prstGeom prst="wedgeRectCallout">
            <a:avLst>
              <a:gd name="adj1" fmla="val -96875"/>
              <a:gd name="adj2" fmla="val 49967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HMAC key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244C3B0D-77B9-488A-B178-4D4AEC242258}"/>
              </a:ext>
            </a:extLst>
          </p:cNvPr>
          <p:cNvSpPr/>
          <p:nvPr/>
        </p:nvSpPr>
        <p:spPr>
          <a:xfrm>
            <a:off x="6557191" y="4887911"/>
            <a:ext cx="1881076" cy="830343"/>
          </a:xfrm>
          <a:prstGeom prst="wedgeRectCallout">
            <a:avLst>
              <a:gd name="adj1" fmla="val -78995"/>
              <a:gd name="adj2" fmla="val 19899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Attacker can forge valid HMAC tags</a:t>
            </a:r>
          </a:p>
        </p:txBody>
      </p:sp>
    </p:spTree>
    <p:extLst>
      <p:ext uri="{BB962C8B-B14F-4D97-AF65-F5344CB8AC3E}">
        <p14:creationId xmlns:p14="http://schemas.microsoft.com/office/powerpoint/2010/main" val="307779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5">
            <a:extLst>
              <a:ext uri="{FF2B5EF4-FFF2-40B4-BE49-F238E27FC236}">
                <a16:creationId xmlns:a16="http://schemas.microsoft.com/office/drawing/2014/main" id="{F3A830C6-ADE2-48C2-9574-A2C69E61AB74}"/>
              </a:ext>
            </a:extLst>
          </p:cNvPr>
          <p:cNvSpPr txBox="1">
            <a:spLocks/>
          </p:cNvSpPr>
          <p:nvPr/>
        </p:nvSpPr>
        <p:spPr>
          <a:xfrm>
            <a:off x="0" y="1257750"/>
            <a:ext cx="12192000" cy="4342500"/>
          </a:xfrm>
          <a:prstGeom prst="rect">
            <a:avLst/>
          </a:prstGeom>
        </p:spPr>
        <p:txBody>
          <a:bodyPr/>
          <a:lstStyle>
            <a:lvl1pPr marL="342477" indent="-342477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073" indent="-284918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08" indent="-227358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703" indent="-227358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857" indent="-227358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2741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604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466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330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800" dirty="0">
                <a:latin typeface="RubFlama" panose="02000000000000000000" pitchFamily="2" charset="0"/>
              </a:rPr>
              <a:t>C</a:t>
            </a:r>
            <a:r>
              <a:rPr lang="en-US" sz="6600" dirty="0">
                <a:latin typeface="RubFlama" panose="02000000000000000000" pitchFamily="2" charset="0"/>
              </a:rPr>
              <a:t>OUNTERMEASURES </a:t>
            </a:r>
          </a:p>
          <a:p>
            <a:pPr marL="0" indent="0" algn="ctr">
              <a:buNone/>
            </a:pPr>
            <a:r>
              <a:rPr lang="en-US" sz="6600" dirty="0">
                <a:latin typeface="RubFlama" panose="02000000000000000000" pitchFamily="2" charset="0"/>
              </a:rPr>
              <a:t>&amp;</a:t>
            </a:r>
          </a:p>
          <a:p>
            <a:pPr marL="0" indent="0" algn="ctr">
              <a:buNone/>
            </a:pPr>
            <a:r>
              <a:rPr lang="en-US" sz="8800" dirty="0">
                <a:latin typeface="RubFlama" panose="02000000000000000000" pitchFamily="2" charset="0"/>
              </a:rPr>
              <a:t>D</a:t>
            </a:r>
            <a:r>
              <a:rPr lang="en-US" sz="6600" dirty="0">
                <a:latin typeface="RubFlama" panose="02000000000000000000" pitchFamily="2" charset="0"/>
              </a:rPr>
              <a:t>EFENSE </a:t>
            </a:r>
            <a:r>
              <a:rPr lang="en-US" sz="8800" dirty="0">
                <a:latin typeface="RubFlama" panose="02000000000000000000" pitchFamily="2" charset="0"/>
              </a:rPr>
              <a:t>T</a:t>
            </a:r>
            <a:r>
              <a:rPr lang="en-US" sz="6600" dirty="0">
                <a:latin typeface="RubFlama" panose="02000000000000000000" pitchFamily="2" charset="0"/>
              </a:rPr>
              <a:t>ECHNIQUES</a:t>
            </a:r>
          </a:p>
        </p:txBody>
      </p:sp>
    </p:spTree>
    <p:extLst>
      <p:ext uri="{BB962C8B-B14F-4D97-AF65-F5344CB8AC3E}">
        <p14:creationId xmlns:p14="http://schemas.microsoft.com/office/powerpoint/2010/main" val="183843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700C7F-96F1-42DF-BF4E-2DE692CA61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55999" y="1196975"/>
            <a:ext cx="5401567" cy="51847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A7E11-475E-4C41-9605-73F8DAA72A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0"/>
              <a:t>Countermeasures &amp; Defense Techniques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CCA545D-3164-42EC-8E9E-DFBF08168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704940"/>
              </p:ext>
            </p:extLst>
          </p:nvPr>
        </p:nvGraphicFramePr>
        <p:xfrm>
          <a:off x="431370" y="1196973"/>
          <a:ext cx="5664628" cy="520262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911024">
                  <a:extLst>
                    <a:ext uri="{9D8B030D-6E8A-4147-A177-3AD203B41FA5}">
                      <a16:colId xmlns:a16="http://schemas.microsoft.com/office/drawing/2014/main" val="1245449883"/>
                    </a:ext>
                  </a:extLst>
                </a:gridCol>
                <a:gridCol w="1161118">
                  <a:extLst>
                    <a:ext uri="{9D8B030D-6E8A-4147-A177-3AD203B41FA5}">
                      <a16:colId xmlns:a16="http://schemas.microsoft.com/office/drawing/2014/main" val="1706698546"/>
                    </a:ext>
                  </a:extLst>
                </a:gridCol>
                <a:gridCol w="1036176">
                  <a:extLst>
                    <a:ext uri="{9D8B030D-6E8A-4147-A177-3AD203B41FA5}">
                      <a16:colId xmlns:a16="http://schemas.microsoft.com/office/drawing/2014/main" val="1571394170"/>
                    </a:ext>
                  </a:extLst>
                </a:gridCol>
                <a:gridCol w="1556310">
                  <a:extLst>
                    <a:ext uri="{9D8B030D-6E8A-4147-A177-3AD203B41FA5}">
                      <a16:colId xmlns:a16="http://schemas.microsoft.com/office/drawing/2014/main" val="2763882456"/>
                    </a:ext>
                  </a:extLst>
                </a:gridCol>
              </a:tblGrid>
              <a:tr h="76367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New Devices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New Series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Current</a:t>
                      </a:r>
                    </a:p>
                    <a:p>
                      <a:pPr algn="ctr"/>
                      <a:r>
                        <a:rPr lang="de-DE" dirty="0"/>
                        <a:t>7-Series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852820"/>
                  </a:ext>
                </a:extLst>
              </a:tr>
              <a:tr h="763679">
                <a:tc>
                  <a:txBody>
                    <a:bodyPr/>
                    <a:lstStyle/>
                    <a:p>
                      <a:r>
                        <a:rPr lang="de-DE" sz="2000" dirty="0"/>
                        <a:t>Validate before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/>
                        <a:t>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/>
                        <a:t>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2989099"/>
                  </a:ext>
                </a:extLst>
              </a:tr>
              <a:tr h="763679">
                <a:tc>
                  <a:txBody>
                    <a:bodyPr/>
                    <a:lstStyle/>
                    <a:p>
                      <a:r>
                        <a:rPr lang="de-DE" sz="2000" dirty="0"/>
                        <a:t>Patchable Encryption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/>
                        <a:t>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/>
                        <a:t>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799812"/>
                  </a:ext>
                </a:extLst>
              </a:tr>
              <a:tr h="763679">
                <a:tc>
                  <a:txBody>
                    <a:bodyPr/>
                    <a:lstStyle/>
                    <a:p>
                      <a:r>
                        <a:rPr lang="de-DE" sz="2000" dirty="0"/>
                        <a:t>IFA, Model Checker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/>
                        <a:t>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5913695"/>
                  </a:ext>
                </a:extLst>
              </a:tr>
              <a:tr h="763679">
                <a:tc>
                  <a:txBody>
                    <a:bodyPr/>
                    <a:lstStyle/>
                    <a:p>
                      <a:r>
                        <a:rPr lang="de-DE" sz="2000" dirty="0"/>
                        <a:t>OpenSource Hardware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/>
                        <a:t>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3709380"/>
                  </a:ext>
                </a:extLst>
              </a:tr>
              <a:tr h="683189">
                <a:tc>
                  <a:txBody>
                    <a:bodyPr/>
                    <a:lstStyle/>
                    <a:p>
                      <a:r>
                        <a:rPr lang="de-DE" sz="2000" dirty="0"/>
                        <a:t>Obfuscation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6257111"/>
                  </a:ext>
                </a:extLst>
              </a:tr>
              <a:tr h="683189">
                <a:tc>
                  <a:txBody>
                    <a:bodyPr/>
                    <a:lstStyle/>
                    <a:p>
                      <a:r>
                        <a:rPr lang="de-DE" sz="2000" dirty="0"/>
                        <a:t>Revision Select PIN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2278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31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A7E11-475E-4C41-9605-73F8DAA72A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0"/>
              <a:t>Countermeasures &amp; Defense Techniques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CCA545D-3164-42EC-8E9E-DFBF08168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812977"/>
              </p:ext>
            </p:extLst>
          </p:nvPr>
        </p:nvGraphicFramePr>
        <p:xfrm>
          <a:off x="431370" y="1196973"/>
          <a:ext cx="5664628" cy="520262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911024">
                  <a:extLst>
                    <a:ext uri="{9D8B030D-6E8A-4147-A177-3AD203B41FA5}">
                      <a16:colId xmlns:a16="http://schemas.microsoft.com/office/drawing/2014/main" val="1245449883"/>
                    </a:ext>
                  </a:extLst>
                </a:gridCol>
                <a:gridCol w="1161118">
                  <a:extLst>
                    <a:ext uri="{9D8B030D-6E8A-4147-A177-3AD203B41FA5}">
                      <a16:colId xmlns:a16="http://schemas.microsoft.com/office/drawing/2014/main" val="1706698546"/>
                    </a:ext>
                  </a:extLst>
                </a:gridCol>
                <a:gridCol w="1036176">
                  <a:extLst>
                    <a:ext uri="{9D8B030D-6E8A-4147-A177-3AD203B41FA5}">
                      <a16:colId xmlns:a16="http://schemas.microsoft.com/office/drawing/2014/main" val="1571394170"/>
                    </a:ext>
                  </a:extLst>
                </a:gridCol>
                <a:gridCol w="1556310">
                  <a:extLst>
                    <a:ext uri="{9D8B030D-6E8A-4147-A177-3AD203B41FA5}">
                      <a16:colId xmlns:a16="http://schemas.microsoft.com/office/drawing/2014/main" val="2763882456"/>
                    </a:ext>
                  </a:extLst>
                </a:gridCol>
              </a:tblGrid>
              <a:tr h="76367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New Devices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New Series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Current</a:t>
                      </a:r>
                    </a:p>
                    <a:p>
                      <a:pPr algn="ctr"/>
                      <a:r>
                        <a:rPr lang="de-DE" dirty="0"/>
                        <a:t>7-Series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852820"/>
                  </a:ext>
                </a:extLst>
              </a:tr>
              <a:tr h="763679">
                <a:tc>
                  <a:txBody>
                    <a:bodyPr/>
                    <a:lstStyle/>
                    <a:p>
                      <a:r>
                        <a:rPr lang="de-DE" sz="2000" dirty="0"/>
                        <a:t>Validate before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/>
                        <a:t>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/>
                        <a:t>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2989099"/>
                  </a:ext>
                </a:extLst>
              </a:tr>
              <a:tr h="763679">
                <a:tc>
                  <a:txBody>
                    <a:bodyPr/>
                    <a:lstStyle/>
                    <a:p>
                      <a:r>
                        <a:rPr lang="de-DE" sz="2000" dirty="0"/>
                        <a:t>Patchable Encryption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/>
                        <a:t>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/>
                        <a:t>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799812"/>
                  </a:ext>
                </a:extLst>
              </a:tr>
              <a:tr h="763679">
                <a:tc>
                  <a:txBody>
                    <a:bodyPr/>
                    <a:lstStyle/>
                    <a:p>
                      <a:r>
                        <a:rPr lang="de-DE" sz="2000" dirty="0"/>
                        <a:t>IFA, Model Checker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/>
                        <a:t>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5913695"/>
                  </a:ext>
                </a:extLst>
              </a:tr>
              <a:tr h="763679">
                <a:tc>
                  <a:txBody>
                    <a:bodyPr/>
                    <a:lstStyle/>
                    <a:p>
                      <a:r>
                        <a:rPr lang="de-DE" sz="2000" dirty="0"/>
                        <a:t>OpenSource Hardware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/>
                        <a:t>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3709380"/>
                  </a:ext>
                </a:extLst>
              </a:tr>
              <a:tr h="683189">
                <a:tc>
                  <a:txBody>
                    <a:bodyPr/>
                    <a:lstStyle/>
                    <a:p>
                      <a:r>
                        <a:rPr lang="de-DE" sz="2000" dirty="0"/>
                        <a:t>Obfuscation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6257111"/>
                  </a:ext>
                </a:extLst>
              </a:tr>
              <a:tr h="683189">
                <a:tc>
                  <a:txBody>
                    <a:bodyPr/>
                    <a:lstStyle/>
                    <a:p>
                      <a:r>
                        <a:rPr lang="de-DE" sz="2000" dirty="0"/>
                        <a:t>Revision Select PIN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227890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E5CBCFD-3E94-4612-B23C-D2DD7897E17B}"/>
              </a:ext>
            </a:extLst>
          </p:cNvPr>
          <p:cNvSpPr/>
          <p:nvPr/>
        </p:nvSpPr>
        <p:spPr>
          <a:xfrm>
            <a:off x="431370" y="2709000"/>
            <a:ext cx="5664628" cy="3672746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2B951A2-D06A-4905-8AB3-7BED4E9931C4}"/>
              </a:ext>
            </a:extLst>
          </p:cNvPr>
          <p:cNvSpPr txBox="1">
            <a:spLocks/>
          </p:cNvSpPr>
          <p:nvPr/>
        </p:nvSpPr>
        <p:spPr>
          <a:xfrm>
            <a:off x="6455999" y="1196975"/>
            <a:ext cx="5401567" cy="5184775"/>
          </a:xfrm>
          <a:prstGeom prst="rect">
            <a:avLst/>
          </a:prstGeom>
        </p:spPr>
        <p:txBody>
          <a:bodyPr/>
          <a:lstStyle>
            <a:lvl1pPr marL="342477" indent="-342477" algn="l" defTabSz="91231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1pPr>
            <a:lvl2pPr marL="741073" indent="-284918" algn="l" defTabSz="91231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2pPr>
            <a:lvl3pPr marL="1141108" indent="-227358" algn="l" defTabSz="91231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3pPr>
            <a:lvl4pPr marL="1598703" indent="-227358" algn="l" defTabSz="91231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4pPr>
            <a:lvl5pPr marL="2054857" indent="-227358" algn="l" defTabSz="91231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5pPr>
            <a:lvl6pPr marL="2512741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604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466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330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Countermeasures</a:t>
            </a:r>
          </a:p>
          <a:p>
            <a:pPr lvl="1"/>
            <a:r>
              <a:rPr lang="de-DE" dirty="0"/>
              <a:t>Validate the bitstream before interprete by the configuration engine</a:t>
            </a:r>
          </a:p>
        </p:txBody>
      </p:sp>
      <p:pic>
        <p:nvPicPr>
          <p:cNvPr id="9" name="Graphic 8" descr="Adhesive Bandage">
            <a:extLst>
              <a:ext uri="{FF2B5EF4-FFF2-40B4-BE49-F238E27FC236}">
                <a16:creationId xmlns:a16="http://schemas.microsoft.com/office/drawing/2014/main" id="{6FFF0B08-0093-4819-9A80-967C1E019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72105">
            <a:off x="5076973" y="5128972"/>
            <a:ext cx="473782" cy="473782"/>
          </a:xfrm>
          <a:prstGeom prst="rect">
            <a:avLst/>
          </a:prstGeom>
        </p:spPr>
      </p:pic>
      <p:pic>
        <p:nvPicPr>
          <p:cNvPr id="10" name="Graphic 9" descr="Adhesive Bandage">
            <a:extLst>
              <a:ext uri="{FF2B5EF4-FFF2-40B4-BE49-F238E27FC236}">
                <a16:creationId xmlns:a16="http://schemas.microsoft.com/office/drawing/2014/main" id="{0AA3D8B3-108C-4BFD-A671-700F1A7A1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72105">
            <a:off x="5076972" y="5824320"/>
            <a:ext cx="473782" cy="47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5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A7E11-475E-4C41-9605-73F8DAA72A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0"/>
              <a:t>Countermeasures &amp; Defense Techniques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CCA545D-3164-42EC-8E9E-DFBF08168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979515"/>
              </p:ext>
            </p:extLst>
          </p:nvPr>
        </p:nvGraphicFramePr>
        <p:xfrm>
          <a:off x="431370" y="1196973"/>
          <a:ext cx="5664628" cy="520262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911024">
                  <a:extLst>
                    <a:ext uri="{9D8B030D-6E8A-4147-A177-3AD203B41FA5}">
                      <a16:colId xmlns:a16="http://schemas.microsoft.com/office/drawing/2014/main" val="1245449883"/>
                    </a:ext>
                  </a:extLst>
                </a:gridCol>
                <a:gridCol w="1161118">
                  <a:extLst>
                    <a:ext uri="{9D8B030D-6E8A-4147-A177-3AD203B41FA5}">
                      <a16:colId xmlns:a16="http://schemas.microsoft.com/office/drawing/2014/main" val="1706698546"/>
                    </a:ext>
                  </a:extLst>
                </a:gridCol>
                <a:gridCol w="1036176">
                  <a:extLst>
                    <a:ext uri="{9D8B030D-6E8A-4147-A177-3AD203B41FA5}">
                      <a16:colId xmlns:a16="http://schemas.microsoft.com/office/drawing/2014/main" val="1571394170"/>
                    </a:ext>
                  </a:extLst>
                </a:gridCol>
                <a:gridCol w="1556310">
                  <a:extLst>
                    <a:ext uri="{9D8B030D-6E8A-4147-A177-3AD203B41FA5}">
                      <a16:colId xmlns:a16="http://schemas.microsoft.com/office/drawing/2014/main" val="2763882456"/>
                    </a:ext>
                  </a:extLst>
                </a:gridCol>
              </a:tblGrid>
              <a:tr h="76367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New Devices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New Series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Current</a:t>
                      </a:r>
                    </a:p>
                    <a:p>
                      <a:pPr algn="ctr"/>
                      <a:r>
                        <a:rPr lang="de-DE" dirty="0"/>
                        <a:t>7-Series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852820"/>
                  </a:ext>
                </a:extLst>
              </a:tr>
              <a:tr h="763679">
                <a:tc>
                  <a:txBody>
                    <a:bodyPr/>
                    <a:lstStyle/>
                    <a:p>
                      <a:r>
                        <a:rPr lang="de-DE" sz="2000" dirty="0"/>
                        <a:t>Validate before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/>
                        <a:t>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/>
                        <a:t>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2989099"/>
                  </a:ext>
                </a:extLst>
              </a:tr>
              <a:tr h="763679">
                <a:tc>
                  <a:txBody>
                    <a:bodyPr/>
                    <a:lstStyle/>
                    <a:p>
                      <a:r>
                        <a:rPr lang="de-DE" sz="2000" dirty="0"/>
                        <a:t>Patchable Encryption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/>
                        <a:t>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/>
                        <a:t>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799812"/>
                  </a:ext>
                </a:extLst>
              </a:tr>
              <a:tr h="763679">
                <a:tc>
                  <a:txBody>
                    <a:bodyPr/>
                    <a:lstStyle/>
                    <a:p>
                      <a:r>
                        <a:rPr lang="de-DE" sz="2000" dirty="0"/>
                        <a:t>IFA, Model Checker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/>
                        <a:t>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5913695"/>
                  </a:ext>
                </a:extLst>
              </a:tr>
              <a:tr h="763679">
                <a:tc>
                  <a:txBody>
                    <a:bodyPr/>
                    <a:lstStyle/>
                    <a:p>
                      <a:r>
                        <a:rPr lang="de-DE" sz="2000" dirty="0"/>
                        <a:t>OpenSource Hardware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/>
                        <a:t>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3709380"/>
                  </a:ext>
                </a:extLst>
              </a:tr>
              <a:tr h="683189">
                <a:tc>
                  <a:txBody>
                    <a:bodyPr/>
                    <a:lstStyle/>
                    <a:p>
                      <a:r>
                        <a:rPr lang="de-DE" sz="2000" dirty="0"/>
                        <a:t>Obfuscation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6257111"/>
                  </a:ext>
                </a:extLst>
              </a:tr>
              <a:tr h="683189">
                <a:tc>
                  <a:txBody>
                    <a:bodyPr/>
                    <a:lstStyle/>
                    <a:p>
                      <a:r>
                        <a:rPr lang="de-DE" sz="2000" dirty="0"/>
                        <a:t>Revision Select PIN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227890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E5CBCFD-3E94-4612-B23C-D2DD7897E17B}"/>
              </a:ext>
            </a:extLst>
          </p:cNvPr>
          <p:cNvSpPr/>
          <p:nvPr/>
        </p:nvSpPr>
        <p:spPr>
          <a:xfrm>
            <a:off x="431370" y="3474000"/>
            <a:ext cx="5664628" cy="2907746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DE2E17-C31A-4424-8D46-D1A43434DE93}"/>
              </a:ext>
            </a:extLst>
          </p:cNvPr>
          <p:cNvSpPr/>
          <p:nvPr/>
        </p:nvSpPr>
        <p:spPr>
          <a:xfrm>
            <a:off x="431370" y="1975127"/>
            <a:ext cx="5664628" cy="733873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74535B6-345E-4F1D-BF7B-DC2C082BC287}"/>
              </a:ext>
            </a:extLst>
          </p:cNvPr>
          <p:cNvSpPr txBox="1">
            <a:spLocks/>
          </p:cNvSpPr>
          <p:nvPr/>
        </p:nvSpPr>
        <p:spPr>
          <a:xfrm>
            <a:off x="6455999" y="1196975"/>
            <a:ext cx="5401567" cy="5184775"/>
          </a:xfrm>
          <a:prstGeom prst="rect">
            <a:avLst/>
          </a:prstGeom>
        </p:spPr>
        <p:txBody>
          <a:bodyPr/>
          <a:lstStyle>
            <a:lvl1pPr marL="342477" indent="-342477" algn="l" defTabSz="91231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1pPr>
            <a:lvl2pPr marL="741073" indent="-284918" algn="l" defTabSz="91231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2pPr>
            <a:lvl3pPr marL="1141108" indent="-227358" algn="l" defTabSz="91231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3pPr>
            <a:lvl4pPr marL="1598703" indent="-227358" algn="l" defTabSz="91231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4pPr>
            <a:lvl5pPr marL="2054857" indent="-227358" algn="l" defTabSz="91231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5pPr>
            <a:lvl6pPr marL="2512741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604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466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330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Countermeasures</a:t>
            </a:r>
          </a:p>
          <a:p>
            <a:pPr lvl="1"/>
            <a:r>
              <a:rPr lang="de-DE" dirty="0"/>
              <a:t>Validate the bitstream before interprete by the configuration engine</a:t>
            </a:r>
          </a:p>
          <a:p>
            <a:pPr lvl="1"/>
            <a:r>
              <a:rPr lang="en-US" dirty="0"/>
              <a:t>Patchable bitstream encryption in the reconfigurable fabric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8" name="Graphic 7" descr="Adhesive Bandage">
            <a:extLst>
              <a:ext uri="{FF2B5EF4-FFF2-40B4-BE49-F238E27FC236}">
                <a16:creationId xmlns:a16="http://schemas.microsoft.com/office/drawing/2014/main" id="{42812DFD-C9BF-44B9-8469-5FE96FA40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072105">
            <a:off x="5076973" y="5128972"/>
            <a:ext cx="473782" cy="473782"/>
          </a:xfrm>
          <a:prstGeom prst="rect">
            <a:avLst/>
          </a:prstGeom>
        </p:spPr>
      </p:pic>
      <p:pic>
        <p:nvPicPr>
          <p:cNvPr id="10" name="Graphic 9" descr="Adhesive Bandage">
            <a:extLst>
              <a:ext uri="{FF2B5EF4-FFF2-40B4-BE49-F238E27FC236}">
                <a16:creationId xmlns:a16="http://schemas.microsoft.com/office/drawing/2014/main" id="{11C41EED-F75D-43F8-887A-0AFE105D2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072105">
            <a:off x="5076972" y="5824320"/>
            <a:ext cx="473782" cy="47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7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A7E11-475E-4C41-9605-73F8DAA72A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0"/>
              <a:t>Countermeasures &amp; Defense Techniques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CCA545D-3164-42EC-8E9E-DFBF08168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965601"/>
              </p:ext>
            </p:extLst>
          </p:nvPr>
        </p:nvGraphicFramePr>
        <p:xfrm>
          <a:off x="431370" y="1196973"/>
          <a:ext cx="5664628" cy="520262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911024">
                  <a:extLst>
                    <a:ext uri="{9D8B030D-6E8A-4147-A177-3AD203B41FA5}">
                      <a16:colId xmlns:a16="http://schemas.microsoft.com/office/drawing/2014/main" val="1245449883"/>
                    </a:ext>
                  </a:extLst>
                </a:gridCol>
                <a:gridCol w="1161118">
                  <a:extLst>
                    <a:ext uri="{9D8B030D-6E8A-4147-A177-3AD203B41FA5}">
                      <a16:colId xmlns:a16="http://schemas.microsoft.com/office/drawing/2014/main" val="1706698546"/>
                    </a:ext>
                  </a:extLst>
                </a:gridCol>
                <a:gridCol w="1036176">
                  <a:extLst>
                    <a:ext uri="{9D8B030D-6E8A-4147-A177-3AD203B41FA5}">
                      <a16:colId xmlns:a16="http://schemas.microsoft.com/office/drawing/2014/main" val="1571394170"/>
                    </a:ext>
                  </a:extLst>
                </a:gridCol>
                <a:gridCol w="1556310">
                  <a:extLst>
                    <a:ext uri="{9D8B030D-6E8A-4147-A177-3AD203B41FA5}">
                      <a16:colId xmlns:a16="http://schemas.microsoft.com/office/drawing/2014/main" val="2763882456"/>
                    </a:ext>
                  </a:extLst>
                </a:gridCol>
              </a:tblGrid>
              <a:tr h="76367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New Devices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New Series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Current</a:t>
                      </a:r>
                    </a:p>
                    <a:p>
                      <a:pPr algn="ctr"/>
                      <a:r>
                        <a:rPr lang="de-DE" dirty="0"/>
                        <a:t>7-Series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852820"/>
                  </a:ext>
                </a:extLst>
              </a:tr>
              <a:tr h="763679">
                <a:tc>
                  <a:txBody>
                    <a:bodyPr/>
                    <a:lstStyle/>
                    <a:p>
                      <a:r>
                        <a:rPr lang="de-DE" sz="2000" dirty="0"/>
                        <a:t>Validate before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/>
                        <a:t>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/>
                        <a:t>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2989099"/>
                  </a:ext>
                </a:extLst>
              </a:tr>
              <a:tr h="763679">
                <a:tc>
                  <a:txBody>
                    <a:bodyPr/>
                    <a:lstStyle/>
                    <a:p>
                      <a:r>
                        <a:rPr lang="de-DE" sz="2000" dirty="0"/>
                        <a:t>Patchable Encryption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/>
                        <a:t>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/>
                        <a:t>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799812"/>
                  </a:ext>
                </a:extLst>
              </a:tr>
              <a:tr h="763679">
                <a:tc>
                  <a:txBody>
                    <a:bodyPr/>
                    <a:lstStyle/>
                    <a:p>
                      <a:r>
                        <a:rPr lang="de-DE" sz="2000" dirty="0"/>
                        <a:t>IFA, Model Checker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/>
                        <a:t>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5913695"/>
                  </a:ext>
                </a:extLst>
              </a:tr>
              <a:tr h="763679">
                <a:tc>
                  <a:txBody>
                    <a:bodyPr/>
                    <a:lstStyle/>
                    <a:p>
                      <a:r>
                        <a:rPr lang="de-DE" sz="2000" dirty="0"/>
                        <a:t>OpenSource Hardware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/>
                        <a:t>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3709380"/>
                  </a:ext>
                </a:extLst>
              </a:tr>
              <a:tr h="683189">
                <a:tc>
                  <a:txBody>
                    <a:bodyPr/>
                    <a:lstStyle/>
                    <a:p>
                      <a:r>
                        <a:rPr lang="de-DE" sz="2000" dirty="0"/>
                        <a:t>Obfuscation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6257111"/>
                  </a:ext>
                </a:extLst>
              </a:tr>
              <a:tr h="683189">
                <a:tc>
                  <a:txBody>
                    <a:bodyPr/>
                    <a:lstStyle/>
                    <a:p>
                      <a:r>
                        <a:rPr lang="de-DE" sz="2000" dirty="0"/>
                        <a:t>Revision Select PIN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227890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E5CBCFD-3E94-4612-B23C-D2DD7897E17B}"/>
              </a:ext>
            </a:extLst>
          </p:cNvPr>
          <p:cNvSpPr/>
          <p:nvPr/>
        </p:nvSpPr>
        <p:spPr>
          <a:xfrm>
            <a:off x="431370" y="4239000"/>
            <a:ext cx="5664628" cy="2142746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DE2E17-C31A-4424-8D46-D1A43434DE93}"/>
              </a:ext>
            </a:extLst>
          </p:cNvPr>
          <p:cNvSpPr/>
          <p:nvPr/>
        </p:nvSpPr>
        <p:spPr>
          <a:xfrm>
            <a:off x="431370" y="1975127"/>
            <a:ext cx="5664628" cy="1498873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8" descr="Ein Bild, das Screenshot, Text enthält.&#10;&#10;Automatisch generierte Beschreibung">
            <a:extLst>
              <a:ext uri="{FF2B5EF4-FFF2-40B4-BE49-F238E27FC236}">
                <a16:creationId xmlns:a16="http://schemas.microsoft.com/office/drawing/2014/main" id="{0FE98B79-DBD9-4B97-8641-ED9D387F4E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" t="2626" r="7197" b="36876"/>
          <a:stretch/>
        </p:blipFill>
        <p:spPr>
          <a:xfrm>
            <a:off x="8621792" y="4419000"/>
            <a:ext cx="3246123" cy="1847485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18781FE-C06C-42AD-8EBC-FA89532B497C}"/>
              </a:ext>
            </a:extLst>
          </p:cNvPr>
          <p:cNvSpPr txBox="1">
            <a:spLocks/>
          </p:cNvSpPr>
          <p:nvPr/>
        </p:nvSpPr>
        <p:spPr>
          <a:xfrm>
            <a:off x="6455999" y="1196975"/>
            <a:ext cx="5401567" cy="5184775"/>
          </a:xfrm>
          <a:prstGeom prst="rect">
            <a:avLst/>
          </a:prstGeom>
        </p:spPr>
        <p:txBody>
          <a:bodyPr/>
          <a:lstStyle>
            <a:lvl1pPr marL="342477" indent="-342477" algn="l" defTabSz="91231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1pPr>
            <a:lvl2pPr marL="741073" indent="-284918" algn="l" defTabSz="91231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2pPr>
            <a:lvl3pPr marL="1141108" indent="-227358" algn="l" defTabSz="91231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3pPr>
            <a:lvl4pPr marL="1598703" indent="-227358" algn="l" defTabSz="91231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4pPr>
            <a:lvl5pPr marL="2054857" indent="-227358" algn="l" defTabSz="91231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5pPr>
            <a:lvl6pPr marL="2512741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604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466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330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Countermeasures</a:t>
            </a:r>
          </a:p>
          <a:p>
            <a:pPr lvl="1"/>
            <a:r>
              <a:rPr lang="de-DE" dirty="0"/>
              <a:t>Validate the bitstream before interprete by the configuration engine</a:t>
            </a:r>
          </a:p>
          <a:p>
            <a:pPr lvl="1"/>
            <a:r>
              <a:rPr lang="en-US" dirty="0"/>
              <a:t>Patchable bitstream encryption in the reconfigurable fabric</a:t>
            </a:r>
            <a:br>
              <a:rPr lang="en-US" dirty="0"/>
            </a:br>
            <a:endParaRPr lang="en-US" dirty="0"/>
          </a:p>
          <a:p>
            <a:r>
              <a:rPr lang="en-US" dirty="0"/>
              <a:t>General defense techniques</a:t>
            </a:r>
          </a:p>
          <a:p>
            <a:pPr lvl="1"/>
            <a:r>
              <a:rPr lang="en-US" dirty="0"/>
              <a:t>Attack already visible in documentation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specification is flawed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F9AE17-049B-4257-9CC5-6A6B0C5607B0}"/>
              </a:ext>
            </a:extLst>
          </p:cNvPr>
          <p:cNvSpPr/>
          <p:nvPr/>
        </p:nvSpPr>
        <p:spPr>
          <a:xfrm>
            <a:off x="9324976" y="5807869"/>
            <a:ext cx="2476500" cy="154781"/>
          </a:xfrm>
          <a:prstGeom prst="rect">
            <a:avLst/>
          </a:prstGeom>
          <a:solidFill>
            <a:srgbClr val="00FF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Adhesive Bandage">
            <a:extLst>
              <a:ext uri="{FF2B5EF4-FFF2-40B4-BE49-F238E27FC236}">
                <a16:creationId xmlns:a16="http://schemas.microsoft.com/office/drawing/2014/main" id="{ED0DD62D-1460-49E2-BB21-F1EA5DE177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072105">
            <a:off x="5076973" y="5128972"/>
            <a:ext cx="473782" cy="473782"/>
          </a:xfrm>
          <a:prstGeom prst="rect">
            <a:avLst/>
          </a:prstGeom>
        </p:spPr>
      </p:pic>
      <p:pic>
        <p:nvPicPr>
          <p:cNvPr id="12" name="Graphic 11" descr="Adhesive Bandage">
            <a:extLst>
              <a:ext uri="{FF2B5EF4-FFF2-40B4-BE49-F238E27FC236}">
                <a16:creationId xmlns:a16="http://schemas.microsoft.com/office/drawing/2014/main" id="{1D2A16C2-2946-4B0F-931B-60A4EF6166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072105">
            <a:off x="5076972" y="5824320"/>
            <a:ext cx="473782" cy="47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3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A7E11-475E-4C41-9605-73F8DAA72A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0"/>
              <a:t>Countermeasures &amp; Defense Techniques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CCA545D-3164-42EC-8E9E-DFBF08168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413931"/>
              </p:ext>
            </p:extLst>
          </p:nvPr>
        </p:nvGraphicFramePr>
        <p:xfrm>
          <a:off x="431370" y="1196973"/>
          <a:ext cx="5664628" cy="520262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911024">
                  <a:extLst>
                    <a:ext uri="{9D8B030D-6E8A-4147-A177-3AD203B41FA5}">
                      <a16:colId xmlns:a16="http://schemas.microsoft.com/office/drawing/2014/main" val="1245449883"/>
                    </a:ext>
                  </a:extLst>
                </a:gridCol>
                <a:gridCol w="1161118">
                  <a:extLst>
                    <a:ext uri="{9D8B030D-6E8A-4147-A177-3AD203B41FA5}">
                      <a16:colId xmlns:a16="http://schemas.microsoft.com/office/drawing/2014/main" val="1706698546"/>
                    </a:ext>
                  </a:extLst>
                </a:gridCol>
                <a:gridCol w="1036176">
                  <a:extLst>
                    <a:ext uri="{9D8B030D-6E8A-4147-A177-3AD203B41FA5}">
                      <a16:colId xmlns:a16="http://schemas.microsoft.com/office/drawing/2014/main" val="1571394170"/>
                    </a:ext>
                  </a:extLst>
                </a:gridCol>
                <a:gridCol w="1556310">
                  <a:extLst>
                    <a:ext uri="{9D8B030D-6E8A-4147-A177-3AD203B41FA5}">
                      <a16:colId xmlns:a16="http://schemas.microsoft.com/office/drawing/2014/main" val="2763882456"/>
                    </a:ext>
                  </a:extLst>
                </a:gridCol>
              </a:tblGrid>
              <a:tr h="76367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New Devices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New Series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Current</a:t>
                      </a:r>
                    </a:p>
                    <a:p>
                      <a:pPr algn="ctr"/>
                      <a:r>
                        <a:rPr lang="de-DE" dirty="0"/>
                        <a:t>7-Series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852820"/>
                  </a:ext>
                </a:extLst>
              </a:tr>
              <a:tr h="763679">
                <a:tc>
                  <a:txBody>
                    <a:bodyPr/>
                    <a:lstStyle/>
                    <a:p>
                      <a:r>
                        <a:rPr lang="de-DE" sz="2000" dirty="0"/>
                        <a:t>Validate before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/>
                        <a:t>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/>
                        <a:t>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2989099"/>
                  </a:ext>
                </a:extLst>
              </a:tr>
              <a:tr h="763679">
                <a:tc>
                  <a:txBody>
                    <a:bodyPr/>
                    <a:lstStyle/>
                    <a:p>
                      <a:r>
                        <a:rPr lang="de-DE" sz="2000" dirty="0"/>
                        <a:t>Patchable Encryption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/>
                        <a:t>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/>
                        <a:t>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799812"/>
                  </a:ext>
                </a:extLst>
              </a:tr>
              <a:tr h="763679">
                <a:tc>
                  <a:txBody>
                    <a:bodyPr/>
                    <a:lstStyle/>
                    <a:p>
                      <a:r>
                        <a:rPr lang="de-DE" sz="2000" dirty="0"/>
                        <a:t>IFA, Model Checker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/>
                        <a:t>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5913695"/>
                  </a:ext>
                </a:extLst>
              </a:tr>
              <a:tr h="763679">
                <a:tc>
                  <a:txBody>
                    <a:bodyPr/>
                    <a:lstStyle/>
                    <a:p>
                      <a:r>
                        <a:rPr lang="de-DE" sz="2000" dirty="0"/>
                        <a:t>OpenSource Hardware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/>
                        <a:t>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3709380"/>
                  </a:ext>
                </a:extLst>
              </a:tr>
              <a:tr h="683189">
                <a:tc>
                  <a:txBody>
                    <a:bodyPr/>
                    <a:lstStyle/>
                    <a:p>
                      <a:r>
                        <a:rPr lang="de-DE" sz="2000" dirty="0"/>
                        <a:t>Obfuscation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6257111"/>
                  </a:ext>
                </a:extLst>
              </a:tr>
              <a:tr h="683189">
                <a:tc>
                  <a:txBody>
                    <a:bodyPr/>
                    <a:lstStyle/>
                    <a:p>
                      <a:r>
                        <a:rPr lang="de-DE" sz="2000" dirty="0"/>
                        <a:t>Revision Select PIN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227890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E5CBCFD-3E94-4612-B23C-D2DD7897E17B}"/>
              </a:ext>
            </a:extLst>
          </p:cNvPr>
          <p:cNvSpPr/>
          <p:nvPr/>
        </p:nvSpPr>
        <p:spPr>
          <a:xfrm>
            <a:off x="431370" y="5004000"/>
            <a:ext cx="5664628" cy="1377746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DE2E17-C31A-4424-8D46-D1A43434DE93}"/>
              </a:ext>
            </a:extLst>
          </p:cNvPr>
          <p:cNvSpPr/>
          <p:nvPr/>
        </p:nvSpPr>
        <p:spPr>
          <a:xfrm>
            <a:off x="431370" y="1975127"/>
            <a:ext cx="5664628" cy="2263873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371E2DD-5514-4111-818B-41D427CEE2B3}"/>
              </a:ext>
            </a:extLst>
          </p:cNvPr>
          <p:cNvSpPr txBox="1">
            <a:spLocks/>
          </p:cNvSpPr>
          <p:nvPr/>
        </p:nvSpPr>
        <p:spPr>
          <a:xfrm>
            <a:off x="6455999" y="1196975"/>
            <a:ext cx="5401567" cy="5184775"/>
          </a:xfrm>
          <a:prstGeom prst="rect">
            <a:avLst/>
          </a:prstGeom>
        </p:spPr>
        <p:txBody>
          <a:bodyPr/>
          <a:lstStyle>
            <a:lvl1pPr marL="342477" indent="-342477" algn="l" defTabSz="91231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1pPr>
            <a:lvl2pPr marL="741073" indent="-284918" algn="l" defTabSz="91231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2pPr>
            <a:lvl3pPr marL="1141108" indent="-227358" algn="l" defTabSz="91231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3pPr>
            <a:lvl4pPr marL="1598703" indent="-227358" algn="l" defTabSz="91231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4pPr>
            <a:lvl5pPr marL="2054857" indent="-227358" algn="l" defTabSz="91231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5pPr>
            <a:lvl6pPr marL="2512741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604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466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330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Countermeasures</a:t>
            </a:r>
          </a:p>
          <a:p>
            <a:pPr lvl="1"/>
            <a:r>
              <a:rPr lang="de-DE" dirty="0"/>
              <a:t>Validate the bitstream before interprete by the configuration engine</a:t>
            </a:r>
          </a:p>
          <a:p>
            <a:pPr lvl="1"/>
            <a:r>
              <a:rPr lang="en-US" dirty="0"/>
              <a:t>Patchable bitstream encryption in the reconfigurable fabric</a:t>
            </a:r>
            <a:br>
              <a:rPr lang="en-US" dirty="0"/>
            </a:br>
            <a:endParaRPr lang="en-US" dirty="0"/>
          </a:p>
          <a:p>
            <a:r>
              <a:rPr lang="en-US" dirty="0"/>
              <a:t>General defense techniques</a:t>
            </a:r>
          </a:p>
          <a:p>
            <a:pPr lvl="1"/>
            <a:r>
              <a:rPr lang="en-US" dirty="0"/>
              <a:t>Attack already visible in documentation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specification is flawed</a:t>
            </a:r>
          </a:p>
          <a:p>
            <a:pPr lvl="1"/>
            <a:r>
              <a:rPr lang="en-US" dirty="0" err="1"/>
              <a:t>OpenSource</a:t>
            </a:r>
            <a:r>
              <a:rPr lang="en-US" dirty="0"/>
              <a:t> transparency</a:t>
            </a:r>
          </a:p>
          <a:p>
            <a:pPr lvl="2"/>
            <a:r>
              <a:rPr lang="en-US" dirty="0"/>
              <a:t>Follow </a:t>
            </a:r>
            <a:r>
              <a:rPr lang="en-US" dirty="0" err="1"/>
              <a:t>Kerckhoffs</a:t>
            </a:r>
            <a:r>
              <a:rPr lang="en-US" dirty="0"/>
              <a:t> Principle</a:t>
            </a:r>
            <a:br>
              <a:rPr lang="en-US" dirty="0"/>
            </a:br>
            <a:r>
              <a:rPr lang="en-US" dirty="0"/>
              <a:t>"</a:t>
            </a:r>
            <a:r>
              <a:rPr lang="en-US" sz="1600" dirty="0"/>
              <a:t>Everything except the key is known"</a:t>
            </a:r>
            <a:endParaRPr lang="en-US" dirty="0"/>
          </a:p>
          <a:p>
            <a:pPr lvl="2"/>
            <a:r>
              <a:rPr lang="en-US" dirty="0" err="1"/>
              <a:t>OpenTitan</a:t>
            </a:r>
            <a:endParaRPr lang="en-US" dirty="0"/>
          </a:p>
        </p:txBody>
      </p:sp>
      <p:pic>
        <p:nvPicPr>
          <p:cNvPr id="10" name="Graphic 9" descr="Adhesive Bandage">
            <a:extLst>
              <a:ext uri="{FF2B5EF4-FFF2-40B4-BE49-F238E27FC236}">
                <a16:creationId xmlns:a16="http://schemas.microsoft.com/office/drawing/2014/main" id="{B3096F9B-3448-4C53-8A19-AAC3B50B5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72105">
            <a:off x="5076973" y="5128972"/>
            <a:ext cx="473782" cy="473782"/>
          </a:xfrm>
          <a:prstGeom prst="rect">
            <a:avLst/>
          </a:prstGeom>
        </p:spPr>
      </p:pic>
      <p:pic>
        <p:nvPicPr>
          <p:cNvPr id="11" name="Graphic 10" descr="Adhesive Bandage">
            <a:extLst>
              <a:ext uri="{FF2B5EF4-FFF2-40B4-BE49-F238E27FC236}">
                <a16:creationId xmlns:a16="http://schemas.microsoft.com/office/drawing/2014/main" id="{7EB5F65F-036C-48A2-85CF-198A47A34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72105">
            <a:off x="5076972" y="5824320"/>
            <a:ext cx="473782" cy="47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700C7F-96F1-42DF-BF4E-2DE692CA61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55999" y="1196975"/>
            <a:ext cx="5401567" cy="5184775"/>
          </a:xfrm>
        </p:spPr>
        <p:txBody>
          <a:bodyPr/>
          <a:lstStyle/>
          <a:p>
            <a:r>
              <a:rPr lang="en-US" noProof="0"/>
              <a:t>Countermeasures</a:t>
            </a:r>
          </a:p>
          <a:p>
            <a:pPr lvl="1"/>
            <a:r>
              <a:rPr lang="en-US" noProof="0"/>
              <a:t>Validate the bitstream before interprete by the configuration engine</a:t>
            </a:r>
          </a:p>
          <a:p>
            <a:pPr lvl="1"/>
            <a:r>
              <a:rPr lang="en-US" noProof="0"/>
              <a:t>Patchable bitstream encryption in the reconfigurable fabric</a:t>
            </a:r>
            <a:br>
              <a:rPr lang="en-US" noProof="0"/>
            </a:br>
            <a:endParaRPr lang="en-US" noProof="0"/>
          </a:p>
          <a:p>
            <a:r>
              <a:rPr lang="en-US" noProof="0"/>
              <a:t>General defense techniques</a:t>
            </a:r>
          </a:p>
          <a:p>
            <a:pPr lvl="1"/>
            <a:r>
              <a:rPr lang="en-US" noProof="0"/>
              <a:t>Attack already visible in documentation </a:t>
            </a:r>
            <a:br>
              <a:rPr lang="en-US" noProof="0"/>
            </a:br>
            <a:r>
              <a:rPr lang="en-US" noProof="0">
                <a:sym typeface="Wingdings" panose="05000000000000000000" pitchFamily="2" charset="2"/>
              </a:rPr>
              <a:t> </a:t>
            </a:r>
            <a:r>
              <a:rPr lang="en-US" noProof="0"/>
              <a:t>specification is flawed</a:t>
            </a:r>
          </a:p>
          <a:p>
            <a:pPr lvl="1"/>
            <a:r>
              <a:rPr lang="en-US" noProof="0"/>
              <a:t>OpenSource transparency</a:t>
            </a:r>
          </a:p>
          <a:p>
            <a:pPr lvl="2"/>
            <a:r>
              <a:rPr lang="en-US" noProof="0"/>
              <a:t>Follow Kerckhoffs Principle</a:t>
            </a:r>
            <a:br>
              <a:rPr lang="en-US" noProof="0"/>
            </a:br>
            <a:r>
              <a:rPr lang="en-US" noProof="0"/>
              <a:t>"</a:t>
            </a:r>
            <a:r>
              <a:rPr lang="en-US" sz="1600" noProof="0"/>
              <a:t>Everything except the key is known"</a:t>
            </a:r>
            <a:endParaRPr lang="en-US" noProof="0"/>
          </a:p>
          <a:p>
            <a:pPr lvl="2"/>
            <a:r>
              <a:rPr lang="en-US" noProof="0"/>
              <a:t>OpenTitan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A7E11-475E-4C41-9605-73F8DAA72A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0"/>
              <a:t>Countermeasures &amp; Defense Techniques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CCA545D-3164-42EC-8E9E-DFBF08168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134175"/>
              </p:ext>
            </p:extLst>
          </p:nvPr>
        </p:nvGraphicFramePr>
        <p:xfrm>
          <a:off x="431370" y="1196973"/>
          <a:ext cx="5664628" cy="520262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911024">
                  <a:extLst>
                    <a:ext uri="{9D8B030D-6E8A-4147-A177-3AD203B41FA5}">
                      <a16:colId xmlns:a16="http://schemas.microsoft.com/office/drawing/2014/main" val="1245449883"/>
                    </a:ext>
                  </a:extLst>
                </a:gridCol>
                <a:gridCol w="1161118">
                  <a:extLst>
                    <a:ext uri="{9D8B030D-6E8A-4147-A177-3AD203B41FA5}">
                      <a16:colId xmlns:a16="http://schemas.microsoft.com/office/drawing/2014/main" val="1706698546"/>
                    </a:ext>
                  </a:extLst>
                </a:gridCol>
                <a:gridCol w="1036176">
                  <a:extLst>
                    <a:ext uri="{9D8B030D-6E8A-4147-A177-3AD203B41FA5}">
                      <a16:colId xmlns:a16="http://schemas.microsoft.com/office/drawing/2014/main" val="1571394170"/>
                    </a:ext>
                  </a:extLst>
                </a:gridCol>
                <a:gridCol w="1556310">
                  <a:extLst>
                    <a:ext uri="{9D8B030D-6E8A-4147-A177-3AD203B41FA5}">
                      <a16:colId xmlns:a16="http://schemas.microsoft.com/office/drawing/2014/main" val="2763882456"/>
                    </a:ext>
                  </a:extLst>
                </a:gridCol>
              </a:tblGrid>
              <a:tr h="76367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New Devices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New Series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Current</a:t>
                      </a:r>
                    </a:p>
                    <a:p>
                      <a:pPr algn="ctr"/>
                      <a:r>
                        <a:rPr lang="de-DE" dirty="0"/>
                        <a:t>7-Series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852820"/>
                  </a:ext>
                </a:extLst>
              </a:tr>
              <a:tr h="763679">
                <a:tc>
                  <a:txBody>
                    <a:bodyPr/>
                    <a:lstStyle/>
                    <a:p>
                      <a:r>
                        <a:rPr lang="de-DE" sz="2000" dirty="0"/>
                        <a:t>Validate before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/>
                        <a:t>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/>
                        <a:t>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2989099"/>
                  </a:ext>
                </a:extLst>
              </a:tr>
              <a:tr h="763679">
                <a:tc>
                  <a:txBody>
                    <a:bodyPr/>
                    <a:lstStyle/>
                    <a:p>
                      <a:r>
                        <a:rPr lang="de-DE" sz="2000" dirty="0"/>
                        <a:t>Patchable Encryption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/>
                        <a:t>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/>
                        <a:t>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799812"/>
                  </a:ext>
                </a:extLst>
              </a:tr>
              <a:tr h="763679">
                <a:tc>
                  <a:txBody>
                    <a:bodyPr/>
                    <a:lstStyle/>
                    <a:p>
                      <a:r>
                        <a:rPr lang="de-DE" sz="2000" dirty="0"/>
                        <a:t>IFA, Model Checker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/>
                        <a:t>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5913695"/>
                  </a:ext>
                </a:extLst>
              </a:tr>
              <a:tr h="763679">
                <a:tc>
                  <a:txBody>
                    <a:bodyPr/>
                    <a:lstStyle/>
                    <a:p>
                      <a:r>
                        <a:rPr lang="de-DE" sz="2000" dirty="0"/>
                        <a:t>OpenSource Hardware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/>
                        <a:t>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3709380"/>
                  </a:ext>
                </a:extLst>
              </a:tr>
              <a:tr h="683189">
                <a:tc>
                  <a:txBody>
                    <a:bodyPr/>
                    <a:lstStyle/>
                    <a:p>
                      <a:r>
                        <a:rPr lang="de-DE" sz="2000" dirty="0"/>
                        <a:t>Obfuscation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6257111"/>
                  </a:ext>
                </a:extLst>
              </a:tr>
              <a:tr h="683189">
                <a:tc>
                  <a:txBody>
                    <a:bodyPr/>
                    <a:lstStyle/>
                    <a:p>
                      <a:r>
                        <a:rPr lang="de-DE" sz="2000" dirty="0"/>
                        <a:t>Revision Select PIN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2278903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9DE2E17-C31A-4424-8D46-D1A43434DE93}"/>
              </a:ext>
            </a:extLst>
          </p:cNvPr>
          <p:cNvSpPr/>
          <p:nvPr/>
        </p:nvSpPr>
        <p:spPr>
          <a:xfrm>
            <a:off x="431370" y="1975127"/>
            <a:ext cx="5664628" cy="3028873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phic 7" descr="Adhesive Bandage">
            <a:extLst>
              <a:ext uri="{FF2B5EF4-FFF2-40B4-BE49-F238E27FC236}">
                <a16:creationId xmlns:a16="http://schemas.microsoft.com/office/drawing/2014/main" id="{D09894C3-794C-45B3-BB1F-052D395FC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72105">
            <a:off x="5076973" y="5128972"/>
            <a:ext cx="473782" cy="473782"/>
          </a:xfrm>
          <a:prstGeom prst="rect">
            <a:avLst/>
          </a:prstGeom>
        </p:spPr>
      </p:pic>
      <p:pic>
        <p:nvPicPr>
          <p:cNvPr id="9" name="Graphic 8" descr="Adhesive Bandage">
            <a:extLst>
              <a:ext uri="{FF2B5EF4-FFF2-40B4-BE49-F238E27FC236}">
                <a16:creationId xmlns:a16="http://schemas.microsoft.com/office/drawing/2014/main" id="{465F84E0-867D-4A73-8294-A5845F380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72105">
            <a:off x="5076972" y="5824320"/>
            <a:ext cx="473782" cy="47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3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noProof="0"/>
              <a:t>Starbleed</a:t>
            </a:r>
            <a:br>
              <a:rPr lang="en-US" sz="3200" noProof="0"/>
            </a:br>
            <a:r>
              <a:rPr lang="en-US" sz="2800" noProof="0">
                <a:solidFill>
                  <a:srgbClr val="90AE10"/>
                </a:solidFill>
              </a:rPr>
              <a:t>A Full Break of the Bitstream Encryption of Xilinx 7-Series FPGAs</a:t>
            </a:r>
            <a:endParaRPr lang="en-US" sz="3200" noProof="0">
              <a:solidFill>
                <a:srgbClr val="90AE10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b="1" noProof="0"/>
              <a:t>Maik Ender, </a:t>
            </a:r>
            <a:r>
              <a:rPr lang="en-US" sz="1800" noProof="0"/>
              <a:t>Amir Moradi, Christof Paar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800" noProof="0"/>
              <a:t>Hardwear.io</a:t>
            </a:r>
          </a:p>
        </p:txBody>
      </p:sp>
    </p:spTree>
    <p:extLst>
      <p:ext uri="{BB962C8B-B14F-4D97-AF65-F5344CB8AC3E}">
        <p14:creationId xmlns:p14="http://schemas.microsoft.com/office/powerpoint/2010/main" val="2707901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17EB4-9048-49B4-80D2-B7CA17EA27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371" y="4938637"/>
            <a:ext cx="11426196" cy="1443113"/>
          </a:xfrm>
        </p:spPr>
        <p:txBody>
          <a:bodyPr/>
          <a:lstStyle/>
          <a:p>
            <a:r>
              <a:rPr lang="en-US" noProof="0"/>
              <a:t>Still same functionality</a:t>
            </a:r>
          </a:p>
          <a:p>
            <a:r>
              <a:rPr lang="en-US" noProof="0"/>
              <a:t>‘‘Harder‘‘ to reverse engineer</a:t>
            </a:r>
          </a:p>
          <a:p>
            <a:r>
              <a:rPr lang="en-US" noProof="0"/>
              <a:t>Raise-the-bar countermeasure only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E661D-4429-4EE2-AC9D-19BAC9A06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0" dirty="0"/>
              <a:t>Obfuscation</a:t>
            </a:r>
          </a:p>
        </p:txBody>
      </p:sp>
      <p:sp>
        <p:nvSpPr>
          <p:cNvPr id="8" name="Pfeil nach rechts 6">
            <a:extLst>
              <a:ext uri="{FF2B5EF4-FFF2-40B4-BE49-F238E27FC236}">
                <a16:creationId xmlns:a16="http://schemas.microsoft.com/office/drawing/2014/main" id="{7B2C304E-870B-4526-96E3-C512F2491488}"/>
              </a:ext>
            </a:extLst>
          </p:cNvPr>
          <p:cNvSpPr/>
          <p:nvPr/>
        </p:nvSpPr>
        <p:spPr>
          <a:xfrm>
            <a:off x="4581769" y="2644608"/>
            <a:ext cx="1512168" cy="100811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phic 2" descr="Adhesive Bandage">
            <a:extLst>
              <a:ext uri="{FF2B5EF4-FFF2-40B4-BE49-F238E27FC236}">
                <a16:creationId xmlns:a16="http://schemas.microsoft.com/office/drawing/2014/main" id="{7992FF36-B280-498F-A832-D7B2B333D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072105">
            <a:off x="5305551" y="5688729"/>
            <a:ext cx="914400" cy="914400"/>
          </a:xfrm>
          <a:prstGeom prst="rect">
            <a:avLst/>
          </a:prstGeom>
        </p:spPr>
      </p:pic>
      <p:pic>
        <p:nvPicPr>
          <p:cNvPr id="9" name="Picture 8" descr="A close up of a light pole&#10;&#10;Description automatically generated">
            <a:extLst>
              <a:ext uri="{FF2B5EF4-FFF2-40B4-BE49-F238E27FC236}">
                <a16:creationId xmlns:a16="http://schemas.microsoft.com/office/drawing/2014/main" id="{FD1C9CF2-9D10-49F6-9F28-CD6934A271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03" y="1468532"/>
            <a:ext cx="4360117" cy="29102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C6A986F-0B6F-4C90-93DE-94FDDE05D60D}"/>
              </a:ext>
            </a:extLst>
          </p:cNvPr>
          <p:cNvSpPr/>
          <p:nvPr/>
        </p:nvSpPr>
        <p:spPr>
          <a:xfrm>
            <a:off x="7041000" y="6346732"/>
            <a:ext cx="27286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latin typeface="RubFlama" panose="02000000000000000000" pitchFamily="2" charset="0"/>
              </a:rPr>
              <a:t>https://www.flickr.com/photos/curious_e/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B4DCD6-7F19-4FE2-8346-DC0F92E9B14C}"/>
              </a:ext>
            </a:extLst>
          </p:cNvPr>
          <p:cNvSpPr/>
          <p:nvPr/>
        </p:nvSpPr>
        <p:spPr>
          <a:xfrm>
            <a:off x="7041000" y="6596390"/>
            <a:ext cx="36952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RubFlama" panose="02000000000000000000" pitchFamily="2" charset="0"/>
              </a:rPr>
              <a:t>Photo by </a:t>
            </a:r>
            <a:r>
              <a:rPr lang="en-US" sz="1100" dirty="0">
                <a:latin typeface="RubFlama" panose="02000000000000000000" pitchFamily="2" charset="0"/>
                <a:hlinkClick r:id="rId6"/>
              </a:rPr>
              <a:t>American Public Power Association</a:t>
            </a:r>
            <a:r>
              <a:rPr lang="en-US" sz="1100" dirty="0">
                <a:latin typeface="RubFlama" panose="02000000000000000000" pitchFamily="2" charset="0"/>
              </a:rPr>
              <a:t> on </a:t>
            </a:r>
            <a:r>
              <a:rPr lang="en-US" sz="1100" dirty="0" err="1">
                <a:latin typeface="RubFlama" panose="02000000000000000000" pitchFamily="2" charset="0"/>
                <a:hlinkClick r:id="rId7"/>
              </a:rPr>
              <a:t>Unsplash</a:t>
            </a:r>
            <a:endParaRPr lang="en-US" sz="1100" dirty="0">
              <a:latin typeface="RubFlama" panose="02000000000000000000" pitchFamily="2" charset="0"/>
            </a:endParaRPr>
          </a:p>
        </p:txBody>
      </p:sp>
      <p:pic>
        <p:nvPicPr>
          <p:cNvPr id="13" name="Picture 12" descr="A picture containing outdoor, flock, bird, hanging&#10;&#10;Description automatically generated">
            <a:extLst>
              <a:ext uri="{FF2B5EF4-FFF2-40B4-BE49-F238E27FC236}">
                <a16:creationId xmlns:a16="http://schemas.microsoft.com/office/drawing/2014/main" id="{00D45D06-6C0F-4797-B3D0-05D572331DD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8" t="17420" r="37756"/>
          <a:stretch/>
        </p:blipFill>
        <p:spPr>
          <a:xfrm>
            <a:off x="2471260" y="1154934"/>
            <a:ext cx="1838144" cy="347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9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BFC0502-6D22-4742-B505-7DCB226442B4}"/>
              </a:ext>
            </a:extLst>
          </p:cNvPr>
          <p:cNvSpPr/>
          <p:nvPr/>
        </p:nvSpPr>
        <p:spPr>
          <a:xfrm>
            <a:off x="6366000" y="3204000"/>
            <a:ext cx="5355000" cy="30150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70A818-FB47-44B3-A8E3-A61AE524DD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0"/>
              <a:t>Revision Select PIN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126E6F-19AB-427F-A72E-8E55AD4938E0}"/>
              </a:ext>
            </a:extLst>
          </p:cNvPr>
          <p:cNvSpPr/>
          <p:nvPr/>
        </p:nvSpPr>
        <p:spPr>
          <a:xfrm>
            <a:off x="8643972" y="3723185"/>
            <a:ext cx="2922185" cy="240295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 Verbindung mit Pfeil 10">
            <a:extLst>
              <a:ext uri="{FF2B5EF4-FFF2-40B4-BE49-F238E27FC236}">
                <a16:creationId xmlns:a16="http://schemas.microsoft.com/office/drawing/2014/main" id="{EB7FB155-C436-4956-9377-653C04D8D9D9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9768140" y="4879552"/>
            <a:ext cx="552037" cy="0"/>
          </a:xfrm>
          <a:prstGeom prst="straightConnector1">
            <a:avLst/>
          </a:prstGeom>
          <a:ln w="57150">
            <a:solidFill>
              <a:srgbClr val="1A1A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2">
            <a:extLst>
              <a:ext uri="{FF2B5EF4-FFF2-40B4-BE49-F238E27FC236}">
                <a16:creationId xmlns:a16="http://schemas.microsoft.com/office/drawing/2014/main" id="{58A7CEAE-63F3-4563-996E-D97AA87EC226}"/>
              </a:ext>
            </a:extLst>
          </p:cNvPr>
          <p:cNvSpPr txBox="1"/>
          <p:nvPr/>
        </p:nvSpPr>
        <p:spPr>
          <a:xfrm>
            <a:off x="8749768" y="4617942"/>
            <a:ext cx="101837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ubFlama" panose="02000000000000000000" pitchFamily="2" charset="0"/>
              </a:rPr>
              <a:t>Key</a:t>
            </a:r>
            <a:br>
              <a:rPr lang="en-US" sz="1400" dirty="0">
                <a:latin typeface="RubFlama" panose="02000000000000000000" pitchFamily="2" charset="0"/>
              </a:rPr>
            </a:br>
            <a:r>
              <a:rPr lang="en-US" sz="1400" dirty="0">
                <a:latin typeface="RubFlama" panose="02000000000000000000" pitchFamily="2" charset="0"/>
              </a:rPr>
              <a:t>BBRAM</a:t>
            </a:r>
          </a:p>
        </p:txBody>
      </p:sp>
      <p:sp>
        <p:nvSpPr>
          <p:cNvPr id="15" name="Textfeld 71">
            <a:extLst>
              <a:ext uri="{FF2B5EF4-FFF2-40B4-BE49-F238E27FC236}">
                <a16:creationId xmlns:a16="http://schemas.microsoft.com/office/drawing/2014/main" id="{B9404958-157F-4271-8031-655F0D4D2E84}"/>
              </a:ext>
            </a:extLst>
          </p:cNvPr>
          <p:cNvSpPr txBox="1"/>
          <p:nvPr/>
        </p:nvSpPr>
        <p:spPr>
          <a:xfrm>
            <a:off x="10320177" y="4710275"/>
            <a:ext cx="1131684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RubFlama" panose="02000000000000000000" pitchFamily="2" charset="0"/>
              </a:rPr>
              <a:t>CRYPTO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E8D898-AF34-403C-A22E-0523BE736BCC}"/>
              </a:ext>
            </a:extLst>
          </p:cNvPr>
          <p:cNvSpPr/>
          <p:nvPr/>
        </p:nvSpPr>
        <p:spPr>
          <a:xfrm>
            <a:off x="10743068" y="3742280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RubFlama" panose="02000000000000000000" pitchFamily="2" charset="0"/>
              </a:rPr>
              <a:t>FPGA</a:t>
            </a:r>
            <a:endParaRPr lang="de-DE" dirty="0">
              <a:latin typeface="RubFlama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E614A5-7C06-4F91-B7D6-B08CCF538B8E}"/>
              </a:ext>
            </a:extLst>
          </p:cNvPr>
          <p:cNvSpPr/>
          <p:nvPr/>
        </p:nvSpPr>
        <p:spPr>
          <a:xfrm>
            <a:off x="10893133" y="3205050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RubFlama" panose="02000000000000000000" pitchFamily="2" charset="0"/>
              </a:rPr>
              <a:t>PCB</a:t>
            </a:r>
            <a:endParaRPr lang="de-DE" dirty="0">
              <a:latin typeface="RubFlama" panose="02000000000000000000" pitchFamily="2" charset="0"/>
            </a:endParaRPr>
          </a:p>
        </p:txBody>
      </p:sp>
      <p:sp>
        <p:nvSpPr>
          <p:cNvPr id="25" name="Textfeld 71">
            <a:extLst>
              <a:ext uri="{FF2B5EF4-FFF2-40B4-BE49-F238E27FC236}">
                <a16:creationId xmlns:a16="http://schemas.microsoft.com/office/drawing/2014/main" id="{C8D2CEAC-60B4-4AF4-A488-83CDC62BDD57}"/>
              </a:ext>
            </a:extLst>
          </p:cNvPr>
          <p:cNvSpPr txBox="1"/>
          <p:nvPr/>
        </p:nvSpPr>
        <p:spPr>
          <a:xfrm>
            <a:off x="9187002" y="4068535"/>
            <a:ext cx="1018372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RubFlama" panose="02000000000000000000" pitchFamily="2" charset="0"/>
              </a:rPr>
              <a:t>WBSTAR</a:t>
            </a:r>
          </a:p>
        </p:txBody>
      </p:sp>
      <p:cxnSp>
        <p:nvCxnSpPr>
          <p:cNvPr id="28" name="Gerade Verbindung mit Pfeil 10">
            <a:extLst>
              <a:ext uri="{FF2B5EF4-FFF2-40B4-BE49-F238E27FC236}">
                <a16:creationId xmlns:a16="http://schemas.microsoft.com/office/drawing/2014/main" id="{D3C0FBD6-A6ED-4A47-963B-D2A867E9C038}"/>
              </a:ext>
            </a:extLst>
          </p:cNvPr>
          <p:cNvCxnSpPr>
            <a:cxnSpLocks/>
          </p:cNvCxnSpPr>
          <p:nvPr/>
        </p:nvCxnSpPr>
        <p:spPr>
          <a:xfrm flipV="1">
            <a:off x="4937262" y="5538043"/>
            <a:ext cx="1692285" cy="18040"/>
          </a:xfrm>
          <a:prstGeom prst="straightConnector1">
            <a:avLst/>
          </a:prstGeom>
          <a:ln w="57150">
            <a:solidFill>
              <a:srgbClr val="1A1A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06CF87B-C4FE-4258-91C2-3266B081BA04}"/>
              </a:ext>
            </a:extLst>
          </p:cNvPr>
          <p:cNvSpPr txBox="1"/>
          <p:nvPr/>
        </p:nvSpPr>
        <p:spPr>
          <a:xfrm>
            <a:off x="4866410" y="5199128"/>
            <a:ext cx="1287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Power (Vcc)</a:t>
            </a:r>
          </a:p>
        </p:txBody>
      </p:sp>
      <p:cxnSp>
        <p:nvCxnSpPr>
          <p:cNvPr id="32" name="Gerade Verbindung mit Pfeil 10">
            <a:extLst>
              <a:ext uri="{FF2B5EF4-FFF2-40B4-BE49-F238E27FC236}">
                <a16:creationId xmlns:a16="http://schemas.microsoft.com/office/drawing/2014/main" id="{3E6C418D-BDC2-4DE2-9487-1091CC26F5E9}"/>
              </a:ext>
            </a:extLst>
          </p:cNvPr>
          <p:cNvCxnSpPr>
            <a:cxnSpLocks/>
          </p:cNvCxnSpPr>
          <p:nvPr/>
        </p:nvCxnSpPr>
        <p:spPr>
          <a:xfrm>
            <a:off x="7029937" y="4872115"/>
            <a:ext cx="1717577" cy="0"/>
          </a:xfrm>
          <a:prstGeom prst="straightConnector1">
            <a:avLst/>
          </a:prstGeom>
          <a:ln w="57150">
            <a:solidFill>
              <a:srgbClr val="1A1A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10">
            <a:extLst>
              <a:ext uri="{FF2B5EF4-FFF2-40B4-BE49-F238E27FC236}">
                <a16:creationId xmlns:a16="http://schemas.microsoft.com/office/drawing/2014/main" id="{E83369FB-C9D9-4F5F-9605-CA3F087D79DB}"/>
              </a:ext>
            </a:extLst>
          </p:cNvPr>
          <p:cNvCxnSpPr>
            <a:cxnSpLocks/>
          </p:cNvCxnSpPr>
          <p:nvPr/>
        </p:nvCxnSpPr>
        <p:spPr>
          <a:xfrm flipV="1">
            <a:off x="9319124" y="3536128"/>
            <a:ext cx="0" cy="532407"/>
          </a:xfrm>
          <a:prstGeom prst="straightConnector1">
            <a:avLst/>
          </a:prstGeom>
          <a:ln w="57150">
            <a:solidFill>
              <a:srgbClr val="1A1A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7BA69461-BBA4-4E90-9E3C-D5FD5410BAEE}"/>
              </a:ext>
            </a:extLst>
          </p:cNvPr>
          <p:cNvSpPr txBox="1"/>
          <p:nvPr/>
        </p:nvSpPr>
        <p:spPr>
          <a:xfrm>
            <a:off x="9497702" y="3427324"/>
            <a:ext cx="84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RS Pins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5A4F02A-58D1-4F1F-9824-4BDBC78D23BA}"/>
              </a:ext>
            </a:extLst>
          </p:cNvPr>
          <p:cNvSpPr/>
          <p:nvPr/>
        </p:nvSpPr>
        <p:spPr>
          <a:xfrm>
            <a:off x="8644119" y="5362397"/>
            <a:ext cx="500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Vcc</a:t>
            </a:r>
          </a:p>
        </p:txBody>
      </p:sp>
      <p:pic>
        <p:nvPicPr>
          <p:cNvPr id="77" name="Graphic 76" descr="Battery">
            <a:extLst>
              <a:ext uri="{FF2B5EF4-FFF2-40B4-BE49-F238E27FC236}">
                <a16:creationId xmlns:a16="http://schemas.microsoft.com/office/drawing/2014/main" id="{BF6AB4DC-7952-42BE-8902-16B734B6C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6378261" y="4415211"/>
            <a:ext cx="914400" cy="914400"/>
          </a:xfrm>
          <a:prstGeom prst="rect">
            <a:avLst/>
          </a:prstGeom>
        </p:spPr>
      </p:pic>
      <p:cxnSp>
        <p:nvCxnSpPr>
          <p:cNvPr id="82" name="Gerade Verbindung mit Pfeil 10">
            <a:extLst>
              <a:ext uri="{FF2B5EF4-FFF2-40B4-BE49-F238E27FC236}">
                <a16:creationId xmlns:a16="http://schemas.microsoft.com/office/drawing/2014/main" id="{8CD169A0-5280-4479-ADB4-633FF1801C79}"/>
              </a:ext>
            </a:extLst>
          </p:cNvPr>
          <p:cNvCxnSpPr>
            <a:cxnSpLocks/>
          </p:cNvCxnSpPr>
          <p:nvPr/>
        </p:nvCxnSpPr>
        <p:spPr>
          <a:xfrm flipV="1">
            <a:off x="6629547" y="5538043"/>
            <a:ext cx="2033440" cy="4960"/>
          </a:xfrm>
          <a:prstGeom prst="straightConnector1">
            <a:avLst/>
          </a:prstGeom>
          <a:ln w="57150">
            <a:solidFill>
              <a:srgbClr val="1A1A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feld 71">
            <a:extLst>
              <a:ext uri="{FF2B5EF4-FFF2-40B4-BE49-F238E27FC236}">
                <a16:creationId xmlns:a16="http://schemas.microsoft.com/office/drawing/2014/main" id="{0262E669-25E2-464F-A78D-1111378E5118}"/>
              </a:ext>
            </a:extLst>
          </p:cNvPr>
          <p:cNvSpPr txBox="1"/>
          <p:nvPr/>
        </p:nvSpPr>
        <p:spPr>
          <a:xfrm>
            <a:off x="7282336" y="3803751"/>
            <a:ext cx="92086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RubFlama" panose="02000000000000000000" pitchFamily="2" charset="0"/>
              </a:rPr>
              <a:t>Reset Logic</a:t>
            </a:r>
          </a:p>
        </p:txBody>
      </p:sp>
      <p:cxnSp>
        <p:nvCxnSpPr>
          <p:cNvPr id="91" name="Connector: Elbow 90">
            <a:extLst>
              <a:ext uri="{FF2B5EF4-FFF2-40B4-BE49-F238E27FC236}">
                <a16:creationId xmlns:a16="http://schemas.microsoft.com/office/drawing/2014/main" id="{D9CB710B-70B7-492F-A7A1-C60FDE2D0294}"/>
              </a:ext>
            </a:extLst>
          </p:cNvPr>
          <p:cNvCxnSpPr>
            <a:cxnSpLocks/>
            <a:endCxn id="88" idx="0"/>
          </p:cNvCxnSpPr>
          <p:nvPr/>
        </p:nvCxnSpPr>
        <p:spPr>
          <a:xfrm rot="10800000" flipV="1">
            <a:off x="7742768" y="3551567"/>
            <a:ext cx="1576356" cy="252183"/>
          </a:xfrm>
          <a:prstGeom prst="bentConnector2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mit Pfeil 10">
            <a:extLst>
              <a:ext uri="{FF2B5EF4-FFF2-40B4-BE49-F238E27FC236}">
                <a16:creationId xmlns:a16="http://schemas.microsoft.com/office/drawing/2014/main" id="{727CB814-98ED-43B2-9E98-403D06DB646D}"/>
              </a:ext>
            </a:extLst>
          </p:cNvPr>
          <p:cNvCxnSpPr>
            <a:cxnSpLocks/>
            <a:stCxn id="88" idx="2"/>
          </p:cNvCxnSpPr>
          <p:nvPr/>
        </p:nvCxnSpPr>
        <p:spPr>
          <a:xfrm flipH="1">
            <a:off x="7742767" y="4388526"/>
            <a:ext cx="1" cy="456904"/>
          </a:xfrm>
          <a:prstGeom prst="straightConnector1">
            <a:avLst/>
          </a:prstGeom>
          <a:ln w="57150">
            <a:solidFill>
              <a:srgbClr val="1A1A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mit Pfeil 10">
            <a:extLst>
              <a:ext uri="{FF2B5EF4-FFF2-40B4-BE49-F238E27FC236}">
                <a16:creationId xmlns:a16="http://schemas.microsoft.com/office/drawing/2014/main" id="{306BE13C-3D44-4C26-8C16-6309798354B8}"/>
              </a:ext>
            </a:extLst>
          </p:cNvPr>
          <p:cNvCxnSpPr>
            <a:cxnSpLocks/>
          </p:cNvCxnSpPr>
          <p:nvPr/>
        </p:nvCxnSpPr>
        <p:spPr>
          <a:xfrm>
            <a:off x="7029937" y="4872115"/>
            <a:ext cx="584171" cy="0"/>
          </a:xfrm>
          <a:prstGeom prst="straightConnector1">
            <a:avLst/>
          </a:prstGeom>
          <a:ln w="57150">
            <a:solidFill>
              <a:srgbClr val="1A1A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mit Pfeil 10">
            <a:extLst>
              <a:ext uri="{FF2B5EF4-FFF2-40B4-BE49-F238E27FC236}">
                <a16:creationId xmlns:a16="http://schemas.microsoft.com/office/drawing/2014/main" id="{0C6C1AF1-A7BB-4C2B-AA4F-BD44121282BC}"/>
              </a:ext>
            </a:extLst>
          </p:cNvPr>
          <p:cNvCxnSpPr>
            <a:cxnSpLocks/>
          </p:cNvCxnSpPr>
          <p:nvPr/>
        </p:nvCxnSpPr>
        <p:spPr>
          <a:xfrm flipV="1">
            <a:off x="8074540" y="4866172"/>
            <a:ext cx="678756" cy="5943"/>
          </a:xfrm>
          <a:prstGeom prst="straightConnector1">
            <a:avLst/>
          </a:prstGeom>
          <a:ln w="57150">
            <a:solidFill>
              <a:srgbClr val="1A1A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9D3955D9-98F2-405F-A0B8-DBBD3C75541F}"/>
              </a:ext>
            </a:extLst>
          </p:cNvPr>
          <p:cNvSpPr/>
          <p:nvPr/>
        </p:nvSpPr>
        <p:spPr>
          <a:xfrm>
            <a:off x="8819284" y="4678968"/>
            <a:ext cx="885922" cy="41396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CLEAR</a:t>
            </a: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C0147B84-C614-476F-B262-C275A24DAA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3653"/>
          <a:stretch/>
        </p:blipFill>
        <p:spPr>
          <a:xfrm>
            <a:off x="473563" y="1301917"/>
            <a:ext cx="5967413" cy="1395000"/>
          </a:xfrm>
          <a:prstGeom prst="rect">
            <a:avLst/>
          </a:prstGeom>
        </p:spPr>
      </p:pic>
      <p:sp>
        <p:nvSpPr>
          <p:cNvPr id="120" name="Rectangle 119">
            <a:extLst>
              <a:ext uri="{FF2B5EF4-FFF2-40B4-BE49-F238E27FC236}">
                <a16:creationId xmlns:a16="http://schemas.microsoft.com/office/drawing/2014/main" id="{D1E705AE-02BA-48EF-90FB-C90E8975F24B}"/>
              </a:ext>
            </a:extLst>
          </p:cNvPr>
          <p:cNvSpPr/>
          <p:nvPr/>
        </p:nvSpPr>
        <p:spPr>
          <a:xfrm>
            <a:off x="1791488" y="2823752"/>
            <a:ext cx="36792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RubFlama" panose="02000000000000000000" pitchFamily="2" charset="0"/>
              </a:rPr>
              <a:t>Revision select pins</a:t>
            </a:r>
            <a:br>
              <a:rPr lang="en-US" dirty="0">
                <a:latin typeface="RubFlama" panose="02000000000000000000" pitchFamily="2" charset="0"/>
              </a:rPr>
            </a:br>
            <a:r>
              <a:rPr lang="en-US" dirty="0">
                <a:latin typeface="RubFlama" panose="02000000000000000000" pitchFamily="2" charset="0"/>
              </a:rPr>
              <a:t>Drive output pin on next warm boot</a:t>
            </a:r>
            <a:endParaRPr lang="de-DE" dirty="0">
              <a:latin typeface="RubFlama" panose="02000000000000000000" pitchFamily="2" charset="0"/>
            </a:endParaRPr>
          </a:p>
        </p:txBody>
      </p:sp>
      <p:cxnSp>
        <p:nvCxnSpPr>
          <p:cNvPr id="121" name="Connector: Elbow 120">
            <a:extLst>
              <a:ext uri="{FF2B5EF4-FFF2-40B4-BE49-F238E27FC236}">
                <a16:creationId xmlns:a16="http://schemas.microsoft.com/office/drawing/2014/main" id="{E3695193-CC96-494A-9174-0E65A7F2BE9A}"/>
              </a:ext>
            </a:extLst>
          </p:cNvPr>
          <p:cNvCxnSpPr>
            <a:cxnSpLocks/>
          </p:cNvCxnSpPr>
          <p:nvPr/>
        </p:nvCxnSpPr>
        <p:spPr>
          <a:xfrm rot="16200000" flipV="1">
            <a:off x="1458647" y="2679076"/>
            <a:ext cx="350682" cy="315000"/>
          </a:xfrm>
          <a:prstGeom prst="bentConnector3">
            <a:avLst>
              <a:gd name="adj1" fmla="val -248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9D479CA3-A1D8-489E-A8E2-99CFA519FB4C}"/>
              </a:ext>
            </a:extLst>
          </p:cNvPr>
          <p:cNvCxnSpPr>
            <a:cxnSpLocks/>
          </p:cNvCxnSpPr>
          <p:nvPr/>
        </p:nvCxnSpPr>
        <p:spPr>
          <a:xfrm flipV="1">
            <a:off x="1611488" y="2661233"/>
            <a:ext cx="0" cy="35068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402207C1-975A-45DC-B19C-7CEF828B8808}"/>
              </a:ext>
            </a:extLst>
          </p:cNvPr>
          <p:cNvSpPr/>
          <p:nvPr/>
        </p:nvSpPr>
        <p:spPr>
          <a:xfrm>
            <a:off x="1386486" y="2465879"/>
            <a:ext cx="142655" cy="17999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>
                <a:latin typeface="RubFlama" panose="02000000000000000000" pitchFamily="2" charset="0"/>
              </a:rPr>
              <a:t>1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100C3FB8-9737-4C3B-BCA4-99F3BCE1CBA2}"/>
              </a:ext>
            </a:extLst>
          </p:cNvPr>
          <p:cNvSpPr/>
          <p:nvPr/>
        </p:nvSpPr>
        <p:spPr>
          <a:xfrm>
            <a:off x="1538610" y="2465878"/>
            <a:ext cx="142655" cy="17999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>
                <a:latin typeface="RubFlama" panose="02000000000000000000" pitchFamily="2" charset="0"/>
              </a:rPr>
              <a:t>1</a:t>
            </a:r>
          </a:p>
        </p:txBody>
      </p:sp>
      <p:sp>
        <p:nvSpPr>
          <p:cNvPr id="130" name="Text Placeholder 4">
            <a:extLst>
              <a:ext uri="{FF2B5EF4-FFF2-40B4-BE49-F238E27FC236}">
                <a16:creationId xmlns:a16="http://schemas.microsoft.com/office/drawing/2014/main" id="{C1CE02F6-533D-4286-A8B1-212D2A9CBD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8300" y="4168713"/>
            <a:ext cx="4772622" cy="3460036"/>
          </a:xfrm>
        </p:spPr>
        <p:txBody>
          <a:bodyPr/>
          <a:lstStyle/>
          <a:p>
            <a:r>
              <a:rPr lang="en-US" sz="1800" noProof="0"/>
              <a:t>Modify PCB</a:t>
            </a:r>
            <a:br>
              <a:rPr lang="en-US" sz="1800" noProof="0"/>
            </a:br>
            <a:r>
              <a:rPr lang="en-US" sz="1800" noProof="0"/>
              <a:t>Wire RS pin to a reset logic</a:t>
            </a:r>
            <a:endParaRPr lang="en-US" sz="1400" noProof="0"/>
          </a:p>
          <a:p>
            <a:r>
              <a:rPr lang="en-US" sz="1800" noProof="0"/>
              <a:t>If RevisionSelect ≠ 0</a:t>
            </a:r>
          </a:p>
          <a:p>
            <a:pPr lvl="1"/>
            <a:r>
              <a:rPr lang="en-US" sz="1600" noProof="0"/>
              <a:t>Reset FPGA</a:t>
            </a:r>
          </a:p>
          <a:p>
            <a:pPr lvl="1"/>
            <a:r>
              <a:rPr lang="en-US" sz="1600" noProof="0"/>
              <a:t>Remove BBRAM key power to clear encryption key</a:t>
            </a:r>
          </a:p>
          <a:p>
            <a:r>
              <a:rPr lang="en-US" sz="2200" noProof="0"/>
              <a:t>Attacker can still modify the PCB</a:t>
            </a:r>
          </a:p>
        </p:txBody>
      </p:sp>
      <p:cxnSp>
        <p:nvCxnSpPr>
          <p:cNvPr id="131" name="Gerade Verbindung mit Pfeil 10">
            <a:extLst>
              <a:ext uri="{FF2B5EF4-FFF2-40B4-BE49-F238E27FC236}">
                <a16:creationId xmlns:a16="http://schemas.microsoft.com/office/drawing/2014/main" id="{F3C827E7-389B-495D-9698-D2E941C98A4D}"/>
              </a:ext>
            </a:extLst>
          </p:cNvPr>
          <p:cNvCxnSpPr>
            <a:cxnSpLocks/>
          </p:cNvCxnSpPr>
          <p:nvPr/>
        </p:nvCxnSpPr>
        <p:spPr>
          <a:xfrm flipH="1">
            <a:off x="7820189" y="4388526"/>
            <a:ext cx="1" cy="1149517"/>
          </a:xfrm>
          <a:prstGeom prst="straightConnector1">
            <a:avLst/>
          </a:prstGeom>
          <a:ln w="57150">
            <a:solidFill>
              <a:srgbClr val="1A1A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Lightning Bolt 132">
            <a:extLst>
              <a:ext uri="{FF2B5EF4-FFF2-40B4-BE49-F238E27FC236}">
                <a16:creationId xmlns:a16="http://schemas.microsoft.com/office/drawing/2014/main" id="{599C7308-EF2A-4F6C-9E0F-9A2E70517925}"/>
              </a:ext>
            </a:extLst>
          </p:cNvPr>
          <p:cNvSpPr/>
          <p:nvPr/>
        </p:nvSpPr>
        <p:spPr>
          <a:xfrm rot="20834567" flipH="1">
            <a:off x="7720118" y="5354345"/>
            <a:ext cx="272109" cy="300639"/>
          </a:xfrm>
          <a:prstGeom prst="lightningBolt">
            <a:avLst/>
          </a:prstGeom>
          <a:ln>
            <a:solidFill>
              <a:srgbClr val="CE302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0" name="Lightning Bolt 99">
            <a:extLst>
              <a:ext uri="{FF2B5EF4-FFF2-40B4-BE49-F238E27FC236}">
                <a16:creationId xmlns:a16="http://schemas.microsoft.com/office/drawing/2014/main" id="{8487B67D-15B2-42E4-BD83-DD8501478C64}"/>
              </a:ext>
            </a:extLst>
          </p:cNvPr>
          <p:cNvSpPr/>
          <p:nvPr/>
        </p:nvSpPr>
        <p:spPr>
          <a:xfrm rot="20834567" flipH="1">
            <a:off x="7612626" y="4694104"/>
            <a:ext cx="272109" cy="300639"/>
          </a:xfrm>
          <a:prstGeom prst="lightningBolt">
            <a:avLst/>
          </a:prstGeom>
          <a:ln>
            <a:solidFill>
              <a:srgbClr val="CE302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4" name="Graphic 133" descr="Adhesive Bandage">
            <a:extLst>
              <a:ext uri="{FF2B5EF4-FFF2-40B4-BE49-F238E27FC236}">
                <a16:creationId xmlns:a16="http://schemas.microsoft.com/office/drawing/2014/main" id="{B07E7789-AD13-4308-8A38-DB12F314DB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72105">
            <a:off x="4548129" y="5793420"/>
            <a:ext cx="914400" cy="914400"/>
          </a:xfrm>
          <a:prstGeom prst="rect">
            <a:avLst/>
          </a:prstGeom>
        </p:spPr>
      </p:pic>
      <p:cxnSp>
        <p:nvCxnSpPr>
          <p:cNvPr id="135" name="Gerade Verbindung mit Pfeil 10">
            <a:extLst>
              <a:ext uri="{FF2B5EF4-FFF2-40B4-BE49-F238E27FC236}">
                <a16:creationId xmlns:a16="http://schemas.microsoft.com/office/drawing/2014/main" id="{8E93A1EC-DCBA-4841-84BA-6ADDBD78C8C8}"/>
              </a:ext>
            </a:extLst>
          </p:cNvPr>
          <p:cNvCxnSpPr>
            <a:cxnSpLocks/>
          </p:cNvCxnSpPr>
          <p:nvPr/>
        </p:nvCxnSpPr>
        <p:spPr>
          <a:xfrm flipV="1">
            <a:off x="6629547" y="5543003"/>
            <a:ext cx="984561" cy="3569"/>
          </a:xfrm>
          <a:prstGeom prst="straightConnector1">
            <a:avLst/>
          </a:prstGeom>
          <a:ln w="57150">
            <a:solidFill>
              <a:srgbClr val="1A1A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Gerade Verbindung mit Pfeil 10">
            <a:extLst>
              <a:ext uri="{FF2B5EF4-FFF2-40B4-BE49-F238E27FC236}">
                <a16:creationId xmlns:a16="http://schemas.microsoft.com/office/drawing/2014/main" id="{F16F85B6-B2F8-4649-AA74-920B54A0132B}"/>
              </a:ext>
            </a:extLst>
          </p:cNvPr>
          <p:cNvCxnSpPr>
            <a:cxnSpLocks/>
          </p:cNvCxnSpPr>
          <p:nvPr/>
        </p:nvCxnSpPr>
        <p:spPr>
          <a:xfrm flipV="1">
            <a:off x="8074540" y="5532100"/>
            <a:ext cx="593093" cy="5943"/>
          </a:xfrm>
          <a:prstGeom prst="straightConnector1">
            <a:avLst/>
          </a:prstGeom>
          <a:ln w="57150">
            <a:solidFill>
              <a:srgbClr val="1A1A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Speech Bubble: Rectangle 140">
            <a:extLst>
              <a:ext uri="{FF2B5EF4-FFF2-40B4-BE49-F238E27FC236}">
                <a16:creationId xmlns:a16="http://schemas.microsoft.com/office/drawing/2014/main" id="{FF153537-DCCC-4FA5-869E-7112B2256F65}"/>
              </a:ext>
            </a:extLst>
          </p:cNvPr>
          <p:cNvSpPr/>
          <p:nvPr/>
        </p:nvSpPr>
        <p:spPr>
          <a:xfrm>
            <a:off x="6755200" y="1842378"/>
            <a:ext cx="4283386" cy="809128"/>
          </a:xfrm>
          <a:prstGeom prst="wedgeRectCallout">
            <a:avLst>
              <a:gd name="adj1" fmla="val -59172"/>
              <a:gd name="adj2" fmla="val 40598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Value default 0</a:t>
            </a:r>
          </a:p>
          <a:p>
            <a:r>
              <a:rPr lang="de-DE" dirty="0"/>
              <a:t>During attack leaks bitstream content </a:t>
            </a:r>
            <a:r>
              <a:rPr lang="en-US" dirty="0"/>
              <a:t>≠ 0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722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8" grpId="0" animBg="1"/>
      <p:bldP spid="14" grpId="0" animBg="1"/>
      <p:bldP spid="15" grpId="0" animBg="1"/>
      <p:bldP spid="16" grpId="0"/>
      <p:bldP spid="24" grpId="0"/>
      <p:bldP spid="25" grpId="0" animBg="1"/>
      <p:bldP spid="30" grpId="0"/>
      <p:bldP spid="51" grpId="0"/>
      <p:bldP spid="70" grpId="0"/>
      <p:bldP spid="88" grpId="0" animBg="1"/>
      <p:bldP spid="118" grpId="0" animBg="1"/>
      <p:bldP spid="120" grpId="0"/>
      <p:bldP spid="127" grpId="0" animBg="1"/>
      <p:bldP spid="128" grpId="0" animBg="1"/>
      <p:bldP spid="130" grpId="0" uiExpand="1" build="p"/>
      <p:bldP spid="133" grpId="0" animBg="1"/>
      <p:bldP spid="100" grpId="0" animBg="1"/>
      <p:bldP spid="14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5A1D86B0-485B-4149-8EED-48F21E8A4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000" y="3411659"/>
            <a:ext cx="2383975" cy="238397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78CBB0-D2C3-4209-A6A8-3C5261873F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0"/>
              <a:t>Conclusion</a:t>
            </a:r>
          </a:p>
        </p:txBody>
      </p:sp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BBF66868-A653-4E75-AD98-5735CEB874DC}"/>
              </a:ext>
            </a:extLst>
          </p:cNvPr>
          <p:cNvSpPr/>
          <p:nvPr/>
        </p:nvSpPr>
        <p:spPr>
          <a:xfrm>
            <a:off x="350329" y="2344424"/>
            <a:ext cx="4740706" cy="1128307"/>
          </a:xfrm>
          <a:prstGeom prst="wedgeRectCallout">
            <a:avLst>
              <a:gd name="adj1" fmla="val -49206"/>
              <a:gd name="adj2" fmla="val -4379"/>
            </a:avLst>
          </a:prstGeom>
          <a:solidFill>
            <a:srgbClr val="CE302F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Attack II: </a:t>
            </a:r>
            <a:br>
              <a:rPr lang="de-DE" sz="3200" dirty="0"/>
            </a:br>
            <a:r>
              <a:rPr lang="de-DE" sz="3200" dirty="0"/>
              <a:t>Break Authenticity</a:t>
            </a:r>
          </a:p>
        </p:txBody>
      </p:sp>
      <p:pic>
        <p:nvPicPr>
          <p:cNvPr id="31" name="Picture 7">
            <a:extLst>
              <a:ext uri="{FF2B5EF4-FFF2-40B4-BE49-F238E27FC236}">
                <a16:creationId xmlns:a16="http://schemas.microsoft.com/office/drawing/2014/main" id="{79CF6254-8D5A-4815-9711-E64B412DFE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835" y="2451377"/>
            <a:ext cx="914400" cy="914400"/>
          </a:xfrm>
          <a:prstGeom prst="rect">
            <a:avLst/>
          </a:prstGeom>
        </p:spPr>
      </p:pic>
      <p:sp>
        <p:nvSpPr>
          <p:cNvPr id="41" name="Speech Bubble: Rectangle 40">
            <a:extLst>
              <a:ext uri="{FF2B5EF4-FFF2-40B4-BE49-F238E27FC236}">
                <a16:creationId xmlns:a16="http://schemas.microsoft.com/office/drawing/2014/main" id="{77CAE4BA-9D13-4AA3-90F7-BAA31DE22DFF}"/>
              </a:ext>
            </a:extLst>
          </p:cNvPr>
          <p:cNvSpPr/>
          <p:nvPr/>
        </p:nvSpPr>
        <p:spPr>
          <a:xfrm>
            <a:off x="350329" y="1134000"/>
            <a:ext cx="4740706" cy="1128307"/>
          </a:xfrm>
          <a:prstGeom prst="wedgeRectCallout">
            <a:avLst>
              <a:gd name="adj1" fmla="val -49206"/>
              <a:gd name="adj2" fmla="val -4379"/>
            </a:avLst>
          </a:prstGeom>
          <a:solidFill>
            <a:srgbClr val="CE302F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Attack I: </a:t>
            </a:r>
            <a:br>
              <a:rPr lang="de-DE" sz="3200" dirty="0"/>
            </a:br>
            <a:r>
              <a:rPr lang="de-DE" sz="3200" dirty="0"/>
              <a:t>Break Confidentiality</a:t>
            </a:r>
          </a:p>
        </p:txBody>
      </p:sp>
      <p:pic>
        <p:nvPicPr>
          <p:cNvPr id="47" name="Picture 7">
            <a:extLst>
              <a:ext uri="{FF2B5EF4-FFF2-40B4-BE49-F238E27FC236}">
                <a16:creationId xmlns:a16="http://schemas.microsoft.com/office/drawing/2014/main" id="{B2F77A43-8ACD-44AE-976F-EE3A5C202F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835" y="1240953"/>
            <a:ext cx="914400" cy="914400"/>
          </a:xfrm>
          <a:prstGeom prst="rect">
            <a:avLst/>
          </a:prstGeom>
        </p:spPr>
      </p:pic>
      <p:sp>
        <p:nvSpPr>
          <p:cNvPr id="48" name="Speech Bubble: Rectangle 47">
            <a:extLst>
              <a:ext uri="{FF2B5EF4-FFF2-40B4-BE49-F238E27FC236}">
                <a16:creationId xmlns:a16="http://schemas.microsoft.com/office/drawing/2014/main" id="{899BB343-5DD7-4D6C-969D-FA7EA48D3B1B}"/>
              </a:ext>
            </a:extLst>
          </p:cNvPr>
          <p:cNvSpPr/>
          <p:nvPr/>
        </p:nvSpPr>
        <p:spPr>
          <a:xfrm>
            <a:off x="5738130" y="2541213"/>
            <a:ext cx="1952934" cy="632856"/>
          </a:xfrm>
          <a:prstGeom prst="wedgeRectCallout">
            <a:avLst>
              <a:gd name="adj1" fmla="val -62730"/>
              <a:gd name="adj2" fmla="val -5144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manipulating the bitstream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0E2DCED9-D005-4263-9DF8-9DD9A1554F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036" y="3627029"/>
            <a:ext cx="7440951" cy="2168605"/>
          </a:xfrm>
        </p:spPr>
        <p:txBody>
          <a:bodyPr/>
          <a:lstStyle/>
          <a:p>
            <a:r>
              <a:rPr lang="en-US" noProof="0"/>
              <a:t>Full break of confidentiality and authenticity</a:t>
            </a:r>
          </a:p>
          <a:p>
            <a:r>
              <a:rPr lang="en-US" noProof="0"/>
              <a:t>Only access to configuration interface needed</a:t>
            </a:r>
          </a:p>
          <a:p>
            <a:r>
              <a:rPr lang="en-US" noProof="0"/>
              <a:t>Xilinx 7-Series and (partially) Virtex-6 affected</a:t>
            </a:r>
          </a:p>
          <a:p>
            <a:r>
              <a:rPr lang="en-US" noProof="0"/>
              <a:t>For current devices only raise-the-bar countermeasures</a:t>
            </a:r>
          </a:p>
          <a:p>
            <a:r>
              <a:rPr lang="en-US" noProof="0"/>
              <a:t>General defense techniques: </a:t>
            </a:r>
            <a:br>
              <a:rPr lang="en-US" noProof="0"/>
            </a:br>
            <a:r>
              <a:rPr lang="en-US" noProof="0"/>
              <a:t>Verify the specification, OpenSource</a:t>
            </a:r>
          </a:p>
        </p:txBody>
      </p:sp>
      <p:sp>
        <p:nvSpPr>
          <p:cNvPr id="35" name="Speech Bubble: Rectangle 34">
            <a:extLst>
              <a:ext uri="{FF2B5EF4-FFF2-40B4-BE49-F238E27FC236}">
                <a16:creationId xmlns:a16="http://schemas.microsoft.com/office/drawing/2014/main" id="{F4A0633D-8D83-4EEB-B94C-B530D374D676}"/>
              </a:ext>
            </a:extLst>
          </p:cNvPr>
          <p:cNvSpPr/>
          <p:nvPr/>
        </p:nvSpPr>
        <p:spPr>
          <a:xfrm>
            <a:off x="5737054" y="1349395"/>
            <a:ext cx="1952934" cy="632856"/>
          </a:xfrm>
          <a:prstGeom prst="wedgeRectCallout">
            <a:avLst>
              <a:gd name="adj1" fmla="val -62730"/>
              <a:gd name="adj2" fmla="val -5144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decrypting the bitstream</a:t>
            </a:r>
          </a:p>
        </p:txBody>
      </p:sp>
      <p:pic>
        <p:nvPicPr>
          <p:cNvPr id="1026" name="Picture 2" descr="data:image/png;base64,iVBORw0KGgoAAAANSUhEUgAAAJcAAAB6CAMAAACFmzEXAAAAYFBMVEUdofL///8AnfIAm/ETn/L6/f/S6vz2+/4AmfHn9P3H5PtzvvY5qfPh8f3W7PwAl/FHrvRfufW12Pm03PqHx/fx+P6Wzfi+4Pqr1/kwpfJTtPRMsfSi0fhsu/aBxPeb0vjwQ5ZKAAAG1klEQVR4nMWcaaOqIBCGcRg112O55JLe//8vL1ZaCSgC1nu+lj0OOJvDIc7h8gPvemHKr17gq36JHEnEmLw6yhpCKbA/JE025In7c67kX0cYDZJJiIBNlK9/yz+YK+1P8EJ6Y6NQBdJveW1yKFcwNMBDPdEgvol3WjqQ3jmSq5ZT3UW7UEBVEKDhkiu8WqNKOipYwU+b0eHTZEGesXWHzFlw+T1JLWGF8RbVKDi/dpnvVRmMFsbrkitEzOTbcY9yooLFwOLk+dNFRh4Ght5dcnVAIFP2eyuqqRLVaJwmLL28h3nRcV6ymSvBO645WI5q1nqAZQ28OROopqvMXNX9+aGRkjde0VVxEScDvX8auvkyE5ebPT4AZzOwQORKVSGzhONKZ+bBZCndft1trdvOe11o4srnzWq0x/4p73keC988rTtxFa8L0lYbLG20VxHiGavMh+TJ5Z/fLkjPun7srI2FzeQhwiqj+bSOZSxh3yXvT5eKtuXdPNeiofRUzPsr+VwAJBs5klBur2uuuC79ILy1ZIxFOIbIJ5e32BiI1X5/ke5yXe/qq6iNycPDPlZ04uIuSbvdm6zS9hHwcvpPbzFzccJ4Z95TZvou9fWr8PhVqb1G8mLXWgruTQPrGSGfXELHg7TZ81ze9H3q6xdvzgdX0Ig/h4X6LuvMlxHr6WKT/8okn4RM2WOYmwtu88Vmfy99lmjnSUA+5es61ZmKvO2aOT7Kn3EkUSIk+ZR3MsSK3++fzycEYNAU5SbX1WwdafZx8xNXsuqrEf6GLZut3dmmmE/6vNorX926n2bwVt2ZerkhUr242pzfr2yw5y1R0q5FABOuV5bDcaUKwQ1PWKQyoxmtI1k+86/6sVWJugikrwMhmtm+l3PlatkAsqfzXAk6BqmR/5JzrbhWDo2esK+98sNuZn5VzuWEe9InZJllFt2uiT/DbbZwVq7WrHA5O2s/tqIMJT4PVR2mSeko21vEJX0enTGp2H/HOK7qQwbpxDqXcoPIvuJlNPnsYxaGsVdbXOdt0V+N9PeIkbplib/gKpW8q3XhWcIVTllp8BMw5NpuT678L6sfL0j83qCDpStaORIuysJLdB2zP7fa0Yi0xbVMcyauK44unJKuqMMg1+8WaQq4BOqzP3F34d9fRkQuD5jqx3j72wdyEa4TONVp7a88/Z0rXmKp1Glf4IqkXIpZ4TEC7nGcuYKfhexRfHtmjkMG2ZOpsOGr5pnLrPwz42o5rBeX+zMsQv+tcP3wiQRBw+jFlXw9+kxqBL2/t/zLQh9SSzjwWO9cvo1+soZA1JF8z1fDnxgMUdTB+sij9V8MmHBlAqxPLvVWgEUJgtCSi1W2PwATNiIX9VAQfxsMehEWN5+TZl8Go+L3A9zcUBB/96mMxZ1ufp7JH75pMeQqNBmX436xfSKoOKRcbC2jb1VFIEhx5FzjDN53bAayF4myeTk37PH4hgBwfZwtrtFmt+zo1TxJXyLyXOXcyXV9LzoUC+WTLTxX3UVFdWMa+i4Wv8a1JXFolHClCI8+LuDBy4ix/EWYYH9pT43sFd/FWeUKv8QFXPNyncvXn0raI6mrl3E53lcCJBaCn17l+k5PQFSdbXDpvJDZK0netcp1b7ceK9gYSJXEoeLw5HBjvEAWH8/HgqHc069zlYc2XIFvXCpyOcGRBcj6s7jKdWCRi6LGkjKXUxZHJYaSWkORi6U8cMTuf5sa1+RiNRtaX0y1wwdb52HC1jIZNirDZNvndPyw+wN7aIhq06cq54eC8TgXoI3KDYXNQU2u+/G3oo2Z3zHlWsnodbhGuX6QFIYmo6s5lx4Xs5ppn5N/jW2DyzMcnEXYMaOuzOVWhg4Dd1hLmcsNG8OghLjrqIEaVxqZOom9JyBUuJKBmDpWJDuH+Te53DQC434AZErBR53LDSMLLX0abY8x7+FKqsxCcw74KRcDrtJjUCazeTNWqzYnr8KV5EVHrGSrSBVG0UVc/sfX3MC73PoYKVjp+yKNdQ5IjVzuLevOD7VZPE4O2cu2kFS6R/DYOiYthbts9wfpWWdnzVwsWe6o9TQeYe+5KJ6LVT6t3ZoMoblp7fcFl1PmsQ2n8BRgsdfBS7iYrmc7bziYrSojWy24WOY3mGYz4ymgNjem4vxq8i8+GYyFI9AotHFmXuDvvSLTy0wBmig3PZYu5xpL2SLbGYXYncRFbuffHki5mMqwiv9OoBCNkN0BPcVVaGFTbXPd5dVDN/4vFxQGAhwHcSlpuqjSO72szeWM//smrKuoa5oxjYJnvIL72YQmZkR1GPi2ttQerrtcv0y98JpfLnVVVNWtvlyuoZeUxxA99B9Ck1GhfMs1sgAAAABJRU5ErkJggg==">
            <a:extLst>
              <a:ext uri="{FF2B5EF4-FFF2-40B4-BE49-F238E27FC236}">
                <a16:creationId xmlns:a16="http://schemas.microsoft.com/office/drawing/2014/main" id="{98C63DED-7440-41CC-BD0C-28337DC00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279" y="1326246"/>
            <a:ext cx="1952933" cy="157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D19D3F5-BBDB-4153-BF49-A53AB82C7CC3}"/>
              </a:ext>
            </a:extLst>
          </p:cNvPr>
          <p:cNvSpPr/>
          <p:nvPr/>
        </p:nvSpPr>
        <p:spPr>
          <a:xfrm>
            <a:off x="9129559" y="2904112"/>
            <a:ext cx="2164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/>
              <a:t>@MaikEnderEU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DF5A65-DBDD-46AB-AB9A-6A379C391A83}"/>
              </a:ext>
            </a:extLst>
          </p:cNvPr>
          <p:cNvSpPr/>
          <p:nvPr/>
        </p:nvSpPr>
        <p:spPr>
          <a:xfrm>
            <a:off x="8709149" y="5741222"/>
            <a:ext cx="2917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https://www.usenix.org/conference/usenixsecurity20/presentation/ender</a:t>
            </a:r>
          </a:p>
        </p:txBody>
      </p:sp>
    </p:spTree>
    <p:extLst>
      <p:ext uri="{BB962C8B-B14F-4D97-AF65-F5344CB8AC3E}">
        <p14:creationId xmlns:p14="http://schemas.microsoft.com/office/powerpoint/2010/main" val="341815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7" grpId="0" uiExpand="1" build="p"/>
      <p:bldP spid="35" grpId="0" animBg="1"/>
      <p:bldP spid="2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861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78CBB0-D2C3-4209-A6A8-3C5261873F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0"/>
              <a:t>Field Programmable Gate Arrays</a:t>
            </a:r>
          </a:p>
        </p:txBody>
      </p:sp>
      <p:pic>
        <p:nvPicPr>
          <p:cNvPr id="7" name="Picture 6" descr="A circuit board&#10;&#10;Description automatically generated">
            <a:extLst>
              <a:ext uri="{FF2B5EF4-FFF2-40B4-BE49-F238E27FC236}">
                <a16:creationId xmlns:a16="http://schemas.microsoft.com/office/drawing/2014/main" id="{DBD625AD-4DF7-42EE-96D0-6ACA9C574C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5" t="33596" r="22241" b="21207"/>
          <a:stretch/>
        </p:blipFill>
        <p:spPr>
          <a:xfrm>
            <a:off x="3600126" y="1359000"/>
            <a:ext cx="4812890" cy="2643569"/>
          </a:xfrm>
          <a:prstGeom prst="rect">
            <a:avLst/>
          </a:prstGeom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BE67E590-A3A9-4B26-8F65-2804773353D1}"/>
              </a:ext>
            </a:extLst>
          </p:cNvPr>
          <p:cNvSpPr/>
          <p:nvPr/>
        </p:nvSpPr>
        <p:spPr>
          <a:xfrm>
            <a:off x="3600126" y="4284000"/>
            <a:ext cx="4812890" cy="1980000"/>
          </a:xfrm>
          <a:prstGeom prst="wedgeRectCallout">
            <a:avLst>
              <a:gd name="adj1" fmla="val -2644"/>
              <a:gd name="adj2" fmla="val -142521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2400" dirty="0"/>
              <a:t>Field </a:t>
            </a:r>
            <a:r>
              <a:rPr lang="de-DE" sz="2400" b="1" dirty="0"/>
              <a:t>Programmable</a:t>
            </a:r>
            <a:r>
              <a:rPr lang="de-DE" sz="2400" dirty="0"/>
              <a:t> Gate Array (FPGA)</a:t>
            </a:r>
          </a:p>
          <a:p>
            <a:r>
              <a:rPr lang="de-DE" sz="1000" dirty="0"/>
              <a:t> </a:t>
            </a:r>
            <a:br>
              <a:rPr lang="de-DE" sz="2400" dirty="0"/>
            </a:br>
            <a:r>
              <a:rPr lang="de-DE" sz="2400" dirty="0"/>
              <a:t>Special IC</a:t>
            </a:r>
          </a:p>
          <a:p>
            <a:r>
              <a:rPr lang="de-DE" sz="2400" dirty="0"/>
              <a:t>Reprogrammable logic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95E8335-F0F4-4AAA-9A7D-E1AE8A366A1F}"/>
              </a:ext>
            </a:extLst>
          </p:cNvPr>
          <p:cNvSpPr/>
          <p:nvPr/>
        </p:nvSpPr>
        <p:spPr>
          <a:xfrm>
            <a:off x="5675106" y="2053350"/>
            <a:ext cx="662930" cy="64678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11" descr="A close up of a device&#10;&#10;Description automatically generated">
            <a:extLst>
              <a:ext uri="{FF2B5EF4-FFF2-40B4-BE49-F238E27FC236}">
                <a16:creationId xmlns:a16="http://schemas.microsoft.com/office/drawing/2014/main" id="{6E4FF494-F682-4041-A3B2-F2069ECB8E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7" r="27110"/>
          <a:stretch/>
        </p:blipFill>
        <p:spPr>
          <a:xfrm>
            <a:off x="683096" y="1784276"/>
            <a:ext cx="1275832" cy="196401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C90EFEA-E153-4010-A004-59D126E94A1D}"/>
              </a:ext>
            </a:extLst>
          </p:cNvPr>
          <p:cNvSpPr/>
          <p:nvPr/>
        </p:nvSpPr>
        <p:spPr>
          <a:xfrm>
            <a:off x="820638" y="1844725"/>
            <a:ext cx="109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Bitstream</a:t>
            </a:r>
          </a:p>
        </p:txBody>
      </p:sp>
      <p:sp>
        <p:nvSpPr>
          <p:cNvPr id="14" name="Scroll: Vertical 13">
            <a:extLst>
              <a:ext uri="{FF2B5EF4-FFF2-40B4-BE49-F238E27FC236}">
                <a16:creationId xmlns:a16="http://schemas.microsoft.com/office/drawing/2014/main" id="{D4980585-5C3F-4C9D-8091-44D059D13A3D}"/>
              </a:ext>
            </a:extLst>
          </p:cNvPr>
          <p:cNvSpPr/>
          <p:nvPr/>
        </p:nvSpPr>
        <p:spPr>
          <a:xfrm>
            <a:off x="793349" y="2137285"/>
            <a:ext cx="1055327" cy="1334302"/>
          </a:xfrm>
          <a:prstGeom prst="verticalScroll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100" dirty="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C7625291-77CC-4017-A815-54BECFA82F50}"/>
              </a:ext>
            </a:extLst>
          </p:cNvPr>
          <p:cNvSpPr/>
          <p:nvPr/>
        </p:nvSpPr>
        <p:spPr>
          <a:xfrm rot="16200000">
            <a:off x="3339725" y="552807"/>
            <a:ext cx="792088" cy="3647870"/>
          </a:xfrm>
          <a:prstGeom prst="downArrow">
            <a:avLst>
              <a:gd name="adj1" fmla="val 50000"/>
              <a:gd name="adj2" fmla="val 4003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de-DE" dirty="0"/>
              <a:t>program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C5A020-BFC5-4875-8FD1-96F0F99B361C}"/>
              </a:ext>
            </a:extLst>
          </p:cNvPr>
          <p:cNvSpPr/>
          <p:nvPr/>
        </p:nvSpPr>
        <p:spPr>
          <a:xfrm rot="5400000">
            <a:off x="10582919" y="4725151"/>
            <a:ext cx="213552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RubFlama" panose="02000000000000000000" pitchFamily="2" charset="0"/>
              </a:rPr>
              <a:t>Photo by </a:t>
            </a:r>
            <a:r>
              <a:rPr lang="en-US" sz="900" dirty="0">
                <a:latin typeface="RubFlama" panose="02000000000000000000" pitchFamily="2" charset="0"/>
                <a:hlinkClick r:id="rId5"/>
              </a:rPr>
              <a:t>Patrick </a:t>
            </a:r>
            <a:r>
              <a:rPr lang="en-US" sz="900" dirty="0" err="1">
                <a:latin typeface="RubFlama" panose="02000000000000000000" pitchFamily="2" charset="0"/>
                <a:hlinkClick r:id="rId5"/>
              </a:rPr>
              <a:t>Tomasso</a:t>
            </a:r>
            <a:r>
              <a:rPr lang="en-US" sz="900" dirty="0">
                <a:latin typeface="RubFlama" panose="02000000000000000000" pitchFamily="2" charset="0"/>
              </a:rPr>
              <a:t> on </a:t>
            </a:r>
            <a:r>
              <a:rPr lang="en-US" sz="900" dirty="0" err="1">
                <a:latin typeface="RubFlama" panose="02000000000000000000" pitchFamily="2" charset="0"/>
                <a:hlinkClick r:id="rId6"/>
              </a:rPr>
              <a:t>Unsplash</a:t>
            </a:r>
            <a:endParaRPr lang="en-US" sz="900" dirty="0">
              <a:latin typeface="RubFlama" panose="02000000000000000000" pitchFamily="2" charset="0"/>
            </a:endParaRPr>
          </a:p>
        </p:txBody>
      </p:sp>
      <p:pic>
        <p:nvPicPr>
          <p:cNvPr id="17" name="Picture 16" descr="A large passenger jet flying through a cloudy blue sky&#10;&#10;Description automatically generated">
            <a:extLst>
              <a:ext uri="{FF2B5EF4-FFF2-40B4-BE49-F238E27FC236}">
                <a16:creationId xmlns:a16="http://schemas.microsoft.com/office/drawing/2014/main" id="{0AE480D5-90BF-4CBF-9E35-EC15A4FC943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5"/>
          <a:stretch/>
        </p:blipFill>
        <p:spPr>
          <a:xfrm>
            <a:off x="9549713" y="3836798"/>
            <a:ext cx="1959191" cy="125467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935D18D-93A4-4697-BB42-D97A7132F30D}"/>
              </a:ext>
            </a:extLst>
          </p:cNvPr>
          <p:cNvSpPr/>
          <p:nvPr/>
        </p:nvSpPr>
        <p:spPr>
          <a:xfrm rot="5400000">
            <a:off x="10862847" y="5445335"/>
            <a:ext cx="219322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RubFlama" panose="02000000000000000000" pitchFamily="2" charset="0"/>
              </a:rPr>
              <a:t>Photo by </a:t>
            </a:r>
            <a:r>
              <a:rPr lang="en-US" sz="900" dirty="0" err="1">
                <a:latin typeface="RubFlama" panose="02000000000000000000" pitchFamily="2" charset="0"/>
                <a:hlinkClick r:id="rId8"/>
              </a:rPr>
              <a:t>Chuanchai</a:t>
            </a:r>
            <a:r>
              <a:rPr lang="en-US" sz="900" dirty="0">
                <a:latin typeface="RubFlama" panose="02000000000000000000" pitchFamily="2" charset="0"/>
                <a:hlinkClick r:id="rId8"/>
              </a:rPr>
              <a:t> </a:t>
            </a:r>
            <a:r>
              <a:rPr lang="en-US" sz="900" dirty="0" err="1">
                <a:latin typeface="RubFlama" panose="02000000000000000000" pitchFamily="2" charset="0"/>
                <a:hlinkClick r:id="rId8"/>
              </a:rPr>
              <a:t>Pundej</a:t>
            </a:r>
            <a:r>
              <a:rPr lang="en-US" sz="900" dirty="0">
                <a:latin typeface="RubFlama" panose="02000000000000000000" pitchFamily="2" charset="0"/>
              </a:rPr>
              <a:t> on </a:t>
            </a:r>
            <a:r>
              <a:rPr lang="en-US" sz="900" dirty="0" err="1">
                <a:latin typeface="RubFlama" panose="02000000000000000000" pitchFamily="2" charset="0"/>
                <a:hlinkClick r:id="rId6"/>
              </a:rPr>
              <a:t>Unsplash</a:t>
            </a:r>
            <a:endParaRPr lang="en-US" sz="900" dirty="0">
              <a:latin typeface="RubFlama" panose="02000000000000000000" pitchFamily="2" charset="0"/>
            </a:endParaRPr>
          </a:p>
        </p:txBody>
      </p:sp>
      <p:pic>
        <p:nvPicPr>
          <p:cNvPr id="19" name="Picture 18" descr="A group of people in a vehicle&#10;&#10;Description automatically generated">
            <a:extLst>
              <a:ext uri="{FF2B5EF4-FFF2-40B4-BE49-F238E27FC236}">
                <a16:creationId xmlns:a16="http://schemas.microsoft.com/office/drawing/2014/main" id="{54AA6B8B-4196-4A85-A7F6-EA677EC9CFA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8" b="11503"/>
          <a:stretch/>
        </p:blipFill>
        <p:spPr>
          <a:xfrm>
            <a:off x="9549713" y="5208042"/>
            <a:ext cx="1971376" cy="127075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0113856-CC0A-4FCE-BA86-08DA87DF036A}"/>
              </a:ext>
            </a:extLst>
          </p:cNvPr>
          <p:cNvSpPr/>
          <p:nvPr/>
        </p:nvSpPr>
        <p:spPr>
          <a:xfrm rot="5400000">
            <a:off x="10288279" y="3764336"/>
            <a:ext cx="30652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RubFlama" panose="02000000000000000000" pitchFamily="2" charset="0"/>
              </a:rPr>
              <a:t>Photo by </a:t>
            </a:r>
            <a:r>
              <a:rPr lang="en-US" sz="900" dirty="0">
                <a:latin typeface="RubFlama" panose="02000000000000000000" pitchFamily="2" charset="0"/>
                <a:hlinkClick r:id="rId10"/>
              </a:rPr>
              <a:t>American Public Power Association</a:t>
            </a:r>
            <a:r>
              <a:rPr lang="en-US" sz="900" dirty="0">
                <a:latin typeface="RubFlama" panose="02000000000000000000" pitchFamily="2" charset="0"/>
              </a:rPr>
              <a:t> on </a:t>
            </a:r>
            <a:r>
              <a:rPr lang="en-US" sz="900" dirty="0" err="1">
                <a:latin typeface="RubFlama" panose="02000000000000000000" pitchFamily="2" charset="0"/>
                <a:hlinkClick r:id="rId6"/>
              </a:rPr>
              <a:t>Unsplash</a:t>
            </a:r>
            <a:endParaRPr lang="en-US" sz="900" dirty="0">
              <a:latin typeface="RubFlama" panose="02000000000000000000" pitchFamily="2" charset="0"/>
            </a:endParaRPr>
          </a:p>
        </p:txBody>
      </p:sp>
      <p:pic>
        <p:nvPicPr>
          <p:cNvPr id="21" name="Picture 20" descr="A close up of a metal pole&#10;&#10;Description automatically generated">
            <a:extLst>
              <a:ext uri="{FF2B5EF4-FFF2-40B4-BE49-F238E27FC236}">
                <a16:creationId xmlns:a16="http://schemas.microsoft.com/office/drawing/2014/main" id="{63B7BE6C-D0A3-47DD-9FAB-4DB5D0188A6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756"/>
          <a:stretch/>
        </p:blipFill>
        <p:spPr>
          <a:xfrm>
            <a:off x="9552938" y="2464438"/>
            <a:ext cx="1959191" cy="125467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28ED8A1-28E1-4B04-A228-0EDE69D9C28B}"/>
              </a:ext>
            </a:extLst>
          </p:cNvPr>
          <p:cNvSpPr/>
          <p:nvPr/>
        </p:nvSpPr>
        <p:spPr>
          <a:xfrm rot="5400000">
            <a:off x="10664859" y="1880293"/>
            <a:ext cx="19591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RubFlama" panose="02000000000000000000" pitchFamily="2" charset="0"/>
              </a:rPr>
              <a:t>Photo by </a:t>
            </a:r>
            <a:r>
              <a:rPr lang="en-US" sz="900" dirty="0">
                <a:latin typeface="RubFlama" panose="02000000000000000000" pitchFamily="2" charset="0"/>
                <a:hlinkClick r:id="rId12"/>
              </a:rPr>
              <a:t>Mario Caruso</a:t>
            </a:r>
            <a:r>
              <a:rPr lang="en-US" sz="900" dirty="0">
                <a:latin typeface="RubFlama" panose="02000000000000000000" pitchFamily="2" charset="0"/>
              </a:rPr>
              <a:t> on </a:t>
            </a:r>
            <a:r>
              <a:rPr lang="en-US" sz="900" dirty="0" err="1">
                <a:latin typeface="RubFlama" panose="02000000000000000000" pitchFamily="2" charset="0"/>
                <a:hlinkClick r:id="rId6"/>
              </a:rPr>
              <a:t>Unsplash</a:t>
            </a:r>
            <a:endParaRPr lang="en-US" sz="900" dirty="0">
              <a:latin typeface="RubFlama" panose="02000000000000000000" pitchFamily="2" charset="0"/>
            </a:endParaRPr>
          </a:p>
        </p:txBody>
      </p:sp>
      <p:pic>
        <p:nvPicPr>
          <p:cNvPr id="23" name="Picture 22" descr="A picture containing outdoor, water, large, boat&#10;&#10;Description automatically generated">
            <a:extLst>
              <a:ext uri="{FF2B5EF4-FFF2-40B4-BE49-F238E27FC236}">
                <a16:creationId xmlns:a16="http://schemas.microsoft.com/office/drawing/2014/main" id="{9037C661-5A24-420D-AD78-973ACBDAE85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7" r="3760"/>
          <a:stretch/>
        </p:blipFill>
        <p:spPr>
          <a:xfrm>
            <a:off x="9549713" y="1089000"/>
            <a:ext cx="1959191" cy="1258870"/>
          </a:xfrm>
          <a:prstGeom prst="rect">
            <a:avLst/>
          </a:prstGeom>
        </p:spPr>
      </p:pic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23BC4DCE-6F40-48A9-B360-C44EAE6F09BD}"/>
              </a:ext>
            </a:extLst>
          </p:cNvPr>
          <p:cNvSpPr/>
          <p:nvPr/>
        </p:nvSpPr>
        <p:spPr>
          <a:xfrm>
            <a:off x="437429" y="4284000"/>
            <a:ext cx="2770246" cy="1980000"/>
          </a:xfrm>
          <a:prstGeom prst="wedgeRectCallout">
            <a:avLst>
              <a:gd name="adj1" fmla="val -20523"/>
              <a:gd name="adj2" fmla="val -83350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2400" dirty="0"/>
              <a:t>Bitstream contains FPGA‘s design</a:t>
            </a:r>
          </a:p>
          <a:p>
            <a:pPr algn="ctr"/>
            <a:br>
              <a:rPr lang="de-DE" sz="2400" dirty="0"/>
            </a:br>
            <a:r>
              <a:rPr lang="de-DE" sz="2400" dirty="0"/>
              <a:t>Stored on external memory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BFEF894-37E0-417B-AA8E-D51A180D08D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4056" y="2620047"/>
            <a:ext cx="1033911" cy="4880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340CDE5-3E7F-4325-A9AD-8451E9E3E71F}"/>
              </a:ext>
            </a:extLst>
          </p:cNvPr>
          <p:cNvSpPr/>
          <p:nvPr/>
        </p:nvSpPr>
        <p:spPr>
          <a:xfrm>
            <a:off x="946540" y="2314212"/>
            <a:ext cx="771928" cy="109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>
                <a:solidFill>
                  <a:srgbClr val="000000"/>
                </a:solidFill>
              </a:rPr>
              <a:t>FFFFFFFF</a:t>
            </a:r>
          </a:p>
          <a:p>
            <a:pPr algn="ctr"/>
            <a:r>
              <a:rPr lang="de-DE" sz="1050" dirty="0">
                <a:solidFill>
                  <a:srgbClr val="000000"/>
                </a:solidFill>
              </a:rPr>
              <a:t>AA995566</a:t>
            </a:r>
          </a:p>
          <a:p>
            <a:pPr algn="ctr"/>
            <a:r>
              <a:rPr lang="de-DE" sz="1050" dirty="0">
                <a:solidFill>
                  <a:srgbClr val="000000"/>
                </a:solidFill>
              </a:rPr>
              <a:t>"StartDec"</a:t>
            </a:r>
          </a:p>
          <a:p>
            <a:pPr algn="ctr"/>
            <a:r>
              <a:rPr lang="de-DE" sz="1050" dirty="0">
                <a:solidFill>
                  <a:srgbClr val="000000"/>
                </a:solidFill>
              </a:rPr>
              <a:t>"WrCntr0"</a:t>
            </a:r>
          </a:p>
          <a:p>
            <a:pPr algn="ctr"/>
            <a:r>
              <a:rPr lang="de-DE" sz="1050" dirty="0">
                <a:solidFill>
                  <a:srgbClr val="000000"/>
                </a:solidFill>
              </a:rPr>
              <a:t>02003FE5</a:t>
            </a:r>
          </a:p>
        </p:txBody>
      </p:sp>
    </p:spTree>
    <p:extLst>
      <p:ext uri="{BB962C8B-B14F-4D97-AF65-F5344CB8AC3E}">
        <p14:creationId xmlns:p14="http://schemas.microsoft.com/office/powerpoint/2010/main" val="288458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  <p:bldP spid="14" grpId="0" animBg="1"/>
      <p:bldP spid="15" grpId="0" animBg="1"/>
      <p:bldP spid="16" grpId="0"/>
      <p:bldP spid="18" grpId="0"/>
      <p:bldP spid="20" grpId="0"/>
      <p:bldP spid="22" grpId="0"/>
      <p:bldP spid="24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78CBB0-D2C3-4209-A6A8-3C5261873F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0"/>
              <a:t>Bitstream Security</a:t>
            </a:r>
          </a:p>
        </p:txBody>
      </p:sp>
      <p:pic>
        <p:nvPicPr>
          <p:cNvPr id="7" name="Picture 6" descr="A circuit board&#10;&#10;Description automatically generated">
            <a:extLst>
              <a:ext uri="{FF2B5EF4-FFF2-40B4-BE49-F238E27FC236}">
                <a16:creationId xmlns:a16="http://schemas.microsoft.com/office/drawing/2014/main" id="{DBD625AD-4DF7-42EE-96D0-6ACA9C574C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5" t="33596" r="22241" b="21207"/>
          <a:stretch/>
        </p:blipFill>
        <p:spPr>
          <a:xfrm>
            <a:off x="3600126" y="1359000"/>
            <a:ext cx="4812890" cy="264356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95E8335-F0F4-4AAA-9A7D-E1AE8A366A1F}"/>
              </a:ext>
            </a:extLst>
          </p:cNvPr>
          <p:cNvSpPr/>
          <p:nvPr/>
        </p:nvSpPr>
        <p:spPr>
          <a:xfrm>
            <a:off x="5675106" y="2053350"/>
            <a:ext cx="662930" cy="64678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11" descr="A close up of a device&#10;&#10;Description automatically generated">
            <a:extLst>
              <a:ext uri="{FF2B5EF4-FFF2-40B4-BE49-F238E27FC236}">
                <a16:creationId xmlns:a16="http://schemas.microsoft.com/office/drawing/2014/main" id="{6E4FF494-F682-4041-A3B2-F2069ECB8E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7" r="27110"/>
          <a:stretch/>
        </p:blipFill>
        <p:spPr>
          <a:xfrm>
            <a:off x="683096" y="1784276"/>
            <a:ext cx="1275832" cy="196401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C90EFEA-E153-4010-A004-59D126E94A1D}"/>
              </a:ext>
            </a:extLst>
          </p:cNvPr>
          <p:cNvSpPr/>
          <p:nvPr/>
        </p:nvSpPr>
        <p:spPr>
          <a:xfrm>
            <a:off x="820638" y="1844725"/>
            <a:ext cx="109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Bitstream</a:t>
            </a:r>
          </a:p>
        </p:txBody>
      </p:sp>
      <p:sp>
        <p:nvSpPr>
          <p:cNvPr id="14" name="Scroll: Vertical 13">
            <a:extLst>
              <a:ext uri="{FF2B5EF4-FFF2-40B4-BE49-F238E27FC236}">
                <a16:creationId xmlns:a16="http://schemas.microsoft.com/office/drawing/2014/main" id="{D4980585-5C3F-4C9D-8091-44D059D13A3D}"/>
              </a:ext>
            </a:extLst>
          </p:cNvPr>
          <p:cNvSpPr/>
          <p:nvPr/>
        </p:nvSpPr>
        <p:spPr>
          <a:xfrm>
            <a:off x="793349" y="2137285"/>
            <a:ext cx="1055327" cy="1334302"/>
          </a:xfrm>
          <a:prstGeom prst="verticalScroll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FFFFFFFF</a:t>
            </a:r>
          </a:p>
          <a:p>
            <a:pPr algn="ctr"/>
            <a:r>
              <a:rPr lang="de-DE" sz="1100" dirty="0"/>
              <a:t>AA995566</a:t>
            </a:r>
          </a:p>
          <a:p>
            <a:pPr algn="ctr"/>
            <a:r>
              <a:rPr lang="de-DE" sz="1100" dirty="0"/>
              <a:t>"StartDec"</a:t>
            </a:r>
          </a:p>
          <a:p>
            <a:pPr algn="ctr"/>
            <a:r>
              <a:rPr lang="de-DE" sz="1100" dirty="0"/>
              <a:t>"WrCntr0"</a:t>
            </a:r>
          </a:p>
          <a:p>
            <a:pPr algn="ctr"/>
            <a:r>
              <a:rPr lang="de-DE" sz="1100" dirty="0"/>
              <a:t>02003FE5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C7625291-77CC-4017-A815-54BECFA82F50}"/>
              </a:ext>
            </a:extLst>
          </p:cNvPr>
          <p:cNvSpPr/>
          <p:nvPr/>
        </p:nvSpPr>
        <p:spPr>
          <a:xfrm rot="16200000">
            <a:off x="3339725" y="552807"/>
            <a:ext cx="792088" cy="3647870"/>
          </a:xfrm>
          <a:prstGeom prst="downArrow">
            <a:avLst>
              <a:gd name="adj1" fmla="val 50000"/>
              <a:gd name="adj2" fmla="val 4003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de-DE" dirty="0"/>
              <a:t>program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C5A020-BFC5-4875-8FD1-96F0F99B361C}"/>
              </a:ext>
            </a:extLst>
          </p:cNvPr>
          <p:cNvSpPr/>
          <p:nvPr/>
        </p:nvSpPr>
        <p:spPr>
          <a:xfrm rot="5400000">
            <a:off x="10582919" y="4725151"/>
            <a:ext cx="213552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RubFlama" panose="02000000000000000000" pitchFamily="2" charset="0"/>
              </a:rPr>
              <a:t>Photo by </a:t>
            </a:r>
            <a:r>
              <a:rPr lang="en-US" sz="900" dirty="0">
                <a:latin typeface="RubFlama" panose="02000000000000000000" pitchFamily="2" charset="0"/>
                <a:hlinkClick r:id="rId5"/>
              </a:rPr>
              <a:t>Patrick </a:t>
            </a:r>
            <a:r>
              <a:rPr lang="en-US" sz="900" dirty="0" err="1">
                <a:latin typeface="RubFlama" panose="02000000000000000000" pitchFamily="2" charset="0"/>
                <a:hlinkClick r:id="rId5"/>
              </a:rPr>
              <a:t>Tomasso</a:t>
            </a:r>
            <a:r>
              <a:rPr lang="en-US" sz="900" dirty="0">
                <a:latin typeface="RubFlama" panose="02000000000000000000" pitchFamily="2" charset="0"/>
              </a:rPr>
              <a:t> on </a:t>
            </a:r>
            <a:r>
              <a:rPr lang="en-US" sz="900" dirty="0" err="1">
                <a:latin typeface="RubFlama" panose="02000000000000000000" pitchFamily="2" charset="0"/>
                <a:hlinkClick r:id="rId6"/>
              </a:rPr>
              <a:t>Unsplash</a:t>
            </a:r>
            <a:endParaRPr lang="en-US" sz="900" dirty="0">
              <a:latin typeface="RubFlama" panose="02000000000000000000" pitchFamily="2" charset="0"/>
            </a:endParaRPr>
          </a:p>
        </p:txBody>
      </p:sp>
      <p:pic>
        <p:nvPicPr>
          <p:cNvPr id="17" name="Picture 16" descr="A large passenger jet flying through a cloudy blue sky&#10;&#10;Description automatically generated">
            <a:extLst>
              <a:ext uri="{FF2B5EF4-FFF2-40B4-BE49-F238E27FC236}">
                <a16:creationId xmlns:a16="http://schemas.microsoft.com/office/drawing/2014/main" id="{0AE480D5-90BF-4CBF-9E35-EC15A4FC943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5"/>
          <a:stretch/>
        </p:blipFill>
        <p:spPr>
          <a:xfrm>
            <a:off x="9549713" y="3836798"/>
            <a:ext cx="1959191" cy="125467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935D18D-93A4-4697-BB42-D97A7132F30D}"/>
              </a:ext>
            </a:extLst>
          </p:cNvPr>
          <p:cNvSpPr/>
          <p:nvPr/>
        </p:nvSpPr>
        <p:spPr>
          <a:xfrm rot="5400000">
            <a:off x="10862847" y="5445335"/>
            <a:ext cx="219322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RubFlama" panose="02000000000000000000" pitchFamily="2" charset="0"/>
              </a:rPr>
              <a:t>Photo by </a:t>
            </a:r>
            <a:r>
              <a:rPr lang="en-US" sz="900" dirty="0" err="1">
                <a:latin typeface="RubFlama" panose="02000000000000000000" pitchFamily="2" charset="0"/>
                <a:hlinkClick r:id="rId8"/>
              </a:rPr>
              <a:t>Chuanchai</a:t>
            </a:r>
            <a:r>
              <a:rPr lang="en-US" sz="900" dirty="0">
                <a:latin typeface="RubFlama" panose="02000000000000000000" pitchFamily="2" charset="0"/>
                <a:hlinkClick r:id="rId8"/>
              </a:rPr>
              <a:t> </a:t>
            </a:r>
            <a:r>
              <a:rPr lang="en-US" sz="900" dirty="0" err="1">
                <a:latin typeface="RubFlama" panose="02000000000000000000" pitchFamily="2" charset="0"/>
                <a:hlinkClick r:id="rId8"/>
              </a:rPr>
              <a:t>Pundej</a:t>
            </a:r>
            <a:r>
              <a:rPr lang="en-US" sz="900" dirty="0">
                <a:latin typeface="RubFlama" panose="02000000000000000000" pitchFamily="2" charset="0"/>
              </a:rPr>
              <a:t> on </a:t>
            </a:r>
            <a:r>
              <a:rPr lang="en-US" sz="900" dirty="0" err="1">
                <a:latin typeface="RubFlama" panose="02000000000000000000" pitchFamily="2" charset="0"/>
                <a:hlinkClick r:id="rId6"/>
              </a:rPr>
              <a:t>Unsplash</a:t>
            </a:r>
            <a:endParaRPr lang="en-US" sz="900" dirty="0">
              <a:latin typeface="RubFlama" panose="02000000000000000000" pitchFamily="2" charset="0"/>
            </a:endParaRPr>
          </a:p>
        </p:txBody>
      </p:sp>
      <p:pic>
        <p:nvPicPr>
          <p:cNvPr id="19" name="Picture 18" descr="A group of people in a vehicle&#10;&#10;Description automatically generated">
            <a:extLst>
              <a:ext uri="{FF2B5EF4-FFF2-40B4-BE49-F238E27FC236}">
                <a16:creationId xmlns:a16="http://schemas.microsoft.com/office/drawing/2014/main" id="{54AA6B8B-4196-4A85-A7F6-EA677EC9CFA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8" b="11503"/>
          <a:stretch/>
        </p:blipFill>
        <p:spPr>
          <a:xfrm>
            <a:off x="9549713" y="5208042"/>
            <a:ext cx="1971376" cy="127075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0113856-CC0A-4FCE-BA86-08DA87DF036A}"/>
              </a:ext>
            </a:extLst>
          </p:cNvPr>
          <p:cNvSpPr/>
          <p:nvPr/>
        </p:nvSpPr>
        <p:spPr>
          <a:xfrm rot="5400000">
            <a:off x="10288279" y="3764336"/>
            <a:ext cx="30652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RubFlama" panose="02000000000000000000" pitchFamily="2" charset="0"/>
              </a:rPr>
              <a:t>Photo by </a:t>
            </a:r>
            <a:r>
              <a:rPr lang="en-US" sz="900" dirty="0">
                <a:latin typeface="RubFlama" panose="02000000000000000000" pitchFamily="2" charset="0"/>
                <a:hlinkClick r:id="rId10"/>
              </a:rPr>
              <a:t>American Public Power Association</a:t>
            </a:r>
            <a:r>
              <a:rPr lang="en-US" sz="900" dirty="0">
                <a:latin typeface="RubFlama" panose="02000000000000000000" pitchFamily="2" charset="0"/>
              </a:rPr>
              <a:t> on </a:t>
            </a:r>
            <a:r>
              <a:rPr lang="en-US" sz="900" dirty="0" err="1">
                <a:latin typeface="RubFlama" panose="02000000000000000000" pitchFamily="2" charset="0"/>
                <a:hlinkClick r:id="rId6"/>
              </a:rPr>
              <a:t>Unsplash</a:t>
            </a:r>
            <a:endParaRPr lang="en-US" sz="900" dirty="0">
              <a:latin typeface="RubFlama" panose="02000000000000000000" pitchFamily="2" charset="0"/>
            </a:endParaRPr>
          </a:p>
        </p:txBody>
      </p:sp>
      <p:pic>
        <p:nvPicPr>
          <p:cNvPr id="21" name="Picture 20" descr="A close up of a metal pole&#10;&#10;Description automatically generated">
            <a:extLst>
              <a:ext uri="{FF2B5EF4-FFF2-40B4-BE49-F238E27FC236}">
                <a16:creationId xmlns:a16="http://schemas.microsoft.com/office/drawing/2014/main" id="{63B7BE6C-D0A3-47DD-9FAB-4DB5D0188A6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756"/>
          <a:stretch/>
        </p:blipFill>
        <p:spPr>
          <a:xfrm>
            <a:off x="9552938" y="2464438"/>
            <a:ext cx="1959191" cy="125467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28ED8A1-28E1-4B04-A228-0EDE69D9C28B}"/>
              </a:ext>
            </a:extLst>
          </p:cNvPr>
          <p:cNvSpPr/>
          <p:nvPr/>
        </p:nvSpPr>
        <p:spPr>
          <a:xfrm rot="5400000">
            <a:off x="10664859" y="1880293"/>
            <a:ext cx="19591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RubFlama" panose="02000000000000000000" pitchFamily="2" charset="0"/>
              </a:rPr>
              <a:t>Photo by </a:t>
            </a:r>
            <a:r>
              <a:rPr lang="en-US" sz="900" dirty="0">
                <a:latin typeface="RubFlama" panose="02000000000000000000" pitchFamily="2" charset="0"/>
                <a:hlinkClick r:id="rId12"/>
              </a:rPr>
              <a:t>Mario Caruso</a:t>
            </a:r>
            <a:r>
              <a:rPr lang="en-US" sz="900" dirty="0">
                <a:latin typeface="RubFlama" panose="02000000000000000000" pitchFamily="2" charset="0"/>
              </a:rPr>
              <a:t> on </a:t>
            </a:r>
            <a:r>
              <a:rPr lang="en-US" sz="900" dirty="0" err="1">
                <a:latin typeface="RubFlama" panose="02000000000000000000" pitchFamily="2" charset="0"/>
                <a:hlinkClick r:id="rId6"/>
              </a:rPr>
              <a:t>Unsplash</a:t>
            </a:r>
            <a:endParaRPr lang="en-US" sz="900" dirty="0">
              <a:latin typeface="RubFlama" panose="02000000000000000000" pitchFamily="2" charset="0"/>
            </a:endParaRPr>
          </a:p>
        </p:txBody>
      </p:sp>
      <p:pic>
        <p:nvPicPr>
          <p:cNvPr id="23" name="Picture 22" descr="A picture containing outdoor, water, large, boat&#10;&#10;Description automatically generated">
            <a:extLst>
              <a:ext uri="{FF2B5EF4-FFF2-40B4-BE49-F238E27FC236}">
                <a16:creationId xmlns:a16="http://schemas.microsoft.com/office/drawing/2014/main" id="{9037C661-5A24-420D-AD78-973ACBDAE85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7" r="3760"/>
          <a:stretch/>
        </p:blipFill>
        <p:spPr>
          <a:xfrm>
            <a:off x="9549713" y="1089000"/>
            <a:ext cx="1959191" cy="1258870"/>
          </a:xfrm>
          <a:prstGeom prst="rect">
            <a:avLst/>
          </a:prstGeom>
        </p:spPr>
      </p:pic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0E2DCED9-D005-4263-9DF8-9DD9A1554F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54446" y="4299383"/>
            <a:ext cx="5303562" cy="2250708"/>
          </a:xfrm>
        </p:spPr>
        <p:txBody>
          <a:bodyPr/>
          <a:lstStyle/>
          <a:p>
            <a:r>
              <a:rPr lang="en-US" noProof="0"/>
              <a:t>Bitstream security is vital</a:t>
            </a:r>
          </a:p>
          <a:p>
            <a:pPr lvl="1"/>
            <a:r>
              <a:rPr lang="en-US" noProof="0"/>
              <a:t>Design cloning</a:t>
            </a:r>
          </a:p>
          <a:p>
            <a:pPr lvl="1"/>
            <a:r>
              <a:rPr lang="en-US" noProof="0"/>
              <a:t>Reverse engineering</a:t>
            </a:r>
          </a:p>
          <a:p>
            <a:pPr lvl="1"/>
            <a:r>
              <a:rPr lang="en-US" noProof="0"/>
              <a:t>Design manipulation</a:t>
            </a:r>
          </a:p>
          <a:p>
            <a:pPr lvl="1"/>
            <a:r>
              <a:rPr lang="en-US" noProof="0"/>
              <a:t>Hardware Trojans</a:t>
            </a:r>
          </a:p>
          <a:p>
            <a:endParaRPr lang="en-US" noProof="0"/>
          </a:p>
          <a:p>
            <a:pPr marL="0" indent="0">
              <a:buNone/>
            </a:pPr>
            <a:endParaRPr lang="en-US" noProof="0"/>
          </a:p>
        </p:txBody>
      </p:sp>
      <p:pic>
        <p:nvPicPr>
          <p:cNvPr id="28" name="Picture 27" descr="A large passenger jet flying through a cloudy blue sky&#10;&#10;Description automatically generated">
            <a:extLst>
              <a:ext uri="{FF2B5EF4-FFF2-40B4-BE49-F238E27FC236}">
                <a16:creationId xmlns:a16="http://schemas.microsoft.com/office/drawing/2014/main" id="{AE3D8B99-4214-44E3-9F7C-82BBAC72D16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6" r="16275"/>
          <a:stretch/>
        </p:blipFill>
        <p:spPr>
          <a:xfrm>
            <a:off x="8712664" y="3836798"/>
            <a:ext cx="1596149" cy="1254676"/>
          </a:xfrm>
          <a:prstGeom prst="rect">
            <a:avLst/>
          </a:prstGeom>
        </p:spPr>
      </p:pic>
      <p:pic>
        <p:nvPicPr>
          <p:cNvPr id="6" name="Graphic 5" descr="Stethoscope">
            <a:extLst>
              <a:ext uri="{FF2B5EF4-FFF2-40B4-BE49-F238E27FC236}">
                <a16:creationId xmlns:a16="http://schemas.microsoft.com/office/drawing/2014/main" id="{AA360AFC-88AA-40E3-9075-15F95E30899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012206" y="1222885"/>
            <a:ext cx="914400" cy="914400"/>
          </a:xfrm>
          <a:prstGeom prst="rect">
            <a:avLst/>
          </a:prstGeom>
        </p:spPr>
      </p:pic>
      <p:pic>
        <p:nvPicPr>
          <p:cNvPr id="29" name="Graphic 28" descr="Stethoscope">
            <a:extLst>
              <a:ext uri="{FF2B5EF4-FFF2-40B4-BE49-F238E27FC236}">
                <a16:creationId xmlns:a16="http://schemas.microsoft.com/office/drawing/2014/main" id="{2B979302-06CF-4A89-8118-5451B316AC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012206" y="5451128"/>
            <a:ext cx="914400" cy="914400"/>
          </a:xfrm>
          <a:prstGeom prst="rect">
            <a:avLst/>
          </a:prstGeom>
        </p:spPr>
      </p:pic>
      <p:pic>
        <p:nvPicPr>
          <p:cNvPr id="32" name="Picture 31" descr="A close up of a metal pole&#10;&#10;Description automatically generated">
            <a:extLst>
              <a:ext uri="{FF2B5EF4-FFF2-40B4-BE49-F238E27FC236}">
                <a16:creationId xmlns:a16="http://schemas.microsoft.com/office/drawing/2014/main" id="{57FEBD9F-931A-4FE9-8028-503068FCEF8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756"/>
          <a:stretch/>
        </p:blipFill>
        <p:spPr>
          <a:xfrm>
            <a:off x="9556408" y="2464438"/>
            <a:ext cx="1959191" cy="1254676"/>
          </a:xfrm>
          <a:prstGeom prst="rect">
            <a:avLst/>
          </a:prstGeom>
        </p:spPr>
      </p:pic>
      <p:sp>
        <p:nvSpPr>
          <p:cNvPr id="33" name="Lightning Bolt 32">
            <a:extLst>
              <a:ext uri="{FF2B5EF4-FFF2-40B4-BE49-F238E27FC236}">
                <a16:creationId xmlns:a16="http://schemas.microsoft.com/office/drawing/2014/main" id="{23DAC5C0-FC32-44C7-814D-5C1CC52999E7}"/>
              </a:ext>
            </a:extLst>
          </p:cNvPr>
          <p:cNvSpPr/>
          <p:nvPr/>
        </p:nvSpPr>
        <p:spPr>
          <a:xfrm rot="20834567" flipH="1">
            <a:off x="9116814" y="2502463"/>
            <a:ext cx="956256" cy="1133933"/>
          </a:xfrm>
          <a:prstGeom prst="lightningBolt">
            <a:avLst/>
          </a:prstGeom>
          <a:ln>
            <a:solidFill>
              <a:srgbClr val="CE302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80727ED2-D0C9-42B5-8B62-7AA3CBA3EF38}"/>
              </a:ext>
            </a:extLst>
          </p:cNvPr>
          <p:cNvSpPr/>
          <p:nvPr/>
        </p:nvSpPr>
        <p:spPr>
          <a:xfrm flipH="1">
            <a:off x="9549713" y="3844549"/>
            <a:ext cx="978420" cy="349451"/>
          </a:xfrm>
          <a:prstGeom prst="curvedDownArrow">
            <a:avLst/>
          </a:prstGeom>
          <a:solidFill>
            <a:schemeClr val="bg1"/>
          </a:solidFill>
          <a:ln w="19050">
            <a:solidFill>
              <a:srgbClr val="CE30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3295569-5A12-4A55-B3D0-FFCAB252816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980" y="2977140"/>
            <a:ext cx="1152625" cy="1576791"/>
          </a:xfrm>
          <a:prstGeom prst="rect">
            <a:avLst/>
          </a:prstGeom>
        </p:spPr>
      </p:pic>
      <p:sp>
        <p:nvSpPr>
          <p:cNvPr id="2" name="Lightning Bolt 1">
            <a:extLst>
              <a:ext uri="{FF2B5EF4-FFF2-40B4-BE49-F238E27FC236}">
                <a16:creationId xmlns:a16="http://schemas.microsoft.com/office/drawing/2014/main" id="{2B15C5C1-AE7F-40FD-B4F1-44D8D1C27F13}"/>
              </a:ext>
            </a:extLst>
          </p:cNvPr>
          <p:cNvSpPr/>
          <p:nvPr/>
        </p:nvSpPr>
        <p:spPr>
          <a:xfrm rot="20834567" flipH="1">
            <a:off x="1271231" y="2115910"/>
            <a:ext cx="1188895" cy="1565778"/>
          </a:xfrm>
          <a:prstGeom prst="lightningBolt">
            <a:avLst/>
          </a:prstGeom>
          <a:ln>
            <a:solidFill>
              <a:srgbClr val="CE302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16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/>
      <p:bldP spid="33" grpId="0" animBg="1"/>
      <p:bldP spid="9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ircuit board&#10;&#10;Description automatically generated">
            <a:extLst>
              <a:ext uri="{FF2B5EF4-FFF2-40B4-BE49-F238E27FC236}">
                <a16:creationId xmlns:a16="http://schemas.microsoft.com/office/drawing/2014/main" id="{DBD625AD-4DF7-42EE-96D0-6ACA9C574C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5" t="33596" r="22241" b="21207"/>
          <a:stretch/>
        </p:blipFill>
        <p:spPr>
          <a:xfrm>
            <a:off x="3600126" y="1359000"/>
            <a:ext cx="4812890" cy="264356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95E8335-F0F4-4AAA-9A7D-E1AE8A366A1F}"/>
              </a:ext>
            </a:extLst>
          </p:cNvPr>
          <p:cNvSpPr/>
          <p:nvPr/>
        </p:nvSpPr>
        <p:spPr>
          <a:xfrm>
            <a:off x="5696291" y="2053350"/>
            <a:ext cx="662930" cy="64678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8175A9D-A67E-4289-9EE0-722D2C7E9273}"/>
              </a:ext>
            </a:extLst>
          </p:cNvPr>
          <p:cNvSpPr/>
          <p:nvPr/>
        </p:nvSpPr>
        <p:spPr>
          <a:xfrm>
            <a:off x="5412081" y="1784277"/>
            <a:ext cx="2145104" cy="18833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78CBB0-D2C3-4209-A6A8-3C5261873F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0"/>
              <a:t>Bitstream Encryption</a:t>
            </a:r>
          </a:p>
        </p:txBody>
      </p:sp>
      <p:pic>
        <p:nvPicPr>
          <p:cNvPr id="12" name="Picture 11" descr="A close up of a device&#10;&#10;Description automatically generated">
            <a:extLst>
              <a:ext uri="{FF2B5EF4-FFF2-40B4-BE49-F238E27FC236}">
                <a16:creationId xmlns:a16="http://schemas.microsoft.com/office/drawing/2014/main" id="{6E4FF494-F682-4041-A3B2-F2069ECB8E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7" r="27110"/>
          <a:stretch/>
        </p:blipFill>
        <p:spPr>
          <a:xfrm>
            <a:off x="683096" y="1784276"/>
            <a:ext cx="1275832" cy="196401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C90EFEA-E153-4010-A004-59D126E94A1D}"/>
              </a:ext>
            </a:extLst>
          </p:cNvPr>
          <p:cNvSpPr/>
          <p:nvPr/>
        </p:nvSpPr>
        <p:spPr>
          <a:xfrm>
            <a:off x="820638" y="1844725"/>
            <a:ext cx="109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Bitstream</a:t>
            </a:r>
          </a:p>
        </p:txBody>
      </p:sp>
      <p:sp>
        <p:nvSpPr>
          <p:cNvPr id="14" name="Scroll: Vertical 13">
            <a:extLst>
              <a:ext uri="{FF2B5EF4-FFF2-40B4-BE49-F238E27FC236}">
                <a16:creationId xmlns:a16="http://schemas.microsoft.com/office/drawing/2014/main" id="{D4980585-5C3F-4C9D-8091-44D059D13A3D}"/>
              </a:ext>
            </a:extLst>
          </p:cNvPr>
          <p:cNvSpPr/>
          <p:nvPr/>
        </p:nvSpPr>
        <p:spPr>
          <a:xfrm>
            <a:off x="793349" y="2137285"/>
            <a:ext cx="1055327" cy="1334302"/>
          </a:xfrm>
          <a:prstGeom prst="verticalScroll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FFFFFFFF</a:t>
            </a:r>
          </a:p>
          <a:p>
            <a:pPr algn="ctr"/>
            <a:r>
              <a:rPr lang="de-DE" sz="1100" dirty="0"/>
              <a:t>AA995566</a:t>
            </a:r>
          </a:p>
          <a:p>
            <a:pPr algn="ctr"/>
            <a:r>
              <a:rPr lang="de-DE" sz="1100" dirty="0"/>
              <a:t>"StartEnc"</a:t>
            </a:r>
          </a:p>
          <a:p>
            <a:pPr algn="ctr"/>
            <a:r>
              <a:rPr lang="de-DE" sz="1100" dirty="0"/>
              <a:t>"WrCntr0"</a:t>
            </a:r>
          </a:p>
          <a:p>
            <a:pPr algn="ctr"/>
            <a:r>
              <a:rPr lang="de-DE" sz="1100" dirty="0"/>
              <a:t>02003FE5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AEEFC89A-898B-43AC-A460-B70D1531BC4C}"/>
              </a:ext>
            </a:extLst>
          </p:cNvPr>
          <p:cNvSpPr txBox="1">
            <a:spLocks/>
          </p:cNvSpPr>
          <p:nvPr/>
        </p:nvSpPr>
        <p:spPr>
          <a:xfrm>
            <a:off x="3573644" y="4195828"/>
            <a:ext cx="4839372" cy="1974000"/>
          </a:xfrm>
          <a:prstGeom prst="rect">
            <a:avLst/>
          </a:prstGeom>
        </p:spPr>
        <p:txBody>
          <a:bodyPr/>
          <a:lstStyle>
            <a:lvl1pPr marL="342477" indent="-342477" algn="l" defTabSz="91231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1pPr>
            <a:lvl2pPr marL="741073" indent="-284918" algn="l" defTabSz="91231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2pPr>
            <a:lvl3pPr marL="1141108" indent="-227358" algn="l" defTabSz="91231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3pPr>
            <a:lvl4pPr marL="1598703" indent="-227358" algn="l" defTabSz="91231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4pPr>
            <a:lvl5pPr marL="2054857" indent="-227358" algn="l" defTabSz="91231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5pPr>
            <a:lvl6pPr marL="2512741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604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466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330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Bitstream encryption</a:t>
            </a:r>
          </a:p>
          <a:p>
            <a:r>
              <a:rPr lang="en-US" sz="2000" dirty="0"/>
              <a:t>Confidentiality: bitstream is encrypted</a:t>
            </a:r>
          </a:p>
          <a:p>
            <a:r>
              <a:rPr lang="en-US" sz="2000" dirty="0"/>
              <a:t>Authenticity: FPGA loads only designs from integrator</a:t>
            </a:r>
          </a:p>
          <a:p>
            <a:r>
              <a:rPr lang="en-US" sz="2000" dirty="0"/>
              <a:t>Integrity: Bitstream is not changed</a:t>
            </a:r>
          </a:p>
        </p:txBody>
      </p:sp>
      <p:cxnSp>
        <p:nvCxnSpPr>
          <p:cNvPr id="34" name="Gerade Verbindung mit Pfeil 10">
            <a:extLst>
              <a:ext uri="{FF2B5EF4-FFF2-40B4-BE49-F238E27FC236}">
                <a16:creationId xmlns:a16="http://schemas.microsoft.com/office/drawing/2014/main" id="{B37110CE-012E-4006-ACC6-23625C4E351E}"/>
              </a:ext>
            </a:extLst>
          </p:cNvPr>
          <p:cNvCxnSpPr>
            <a:cxnSpLocks/>
          </p:cNvCxnSpPr>
          <p:nvPr/>
        </p:nvCxnSpPr>
        <p:spPr>
          <a:xfrm flipV="1">
            <a:off x="5926131" y="2572814"/>
            <a:ext cx="0" cy="402492"/>
          </a:xfrm>
          <a:prstGeom prst="straightConnector1">
            <a:avLst/>
          </a:prstGeom>
          <a:ln w="57150">
            <a:solidFill>
              <a:srgbClr val="1A1A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12">
            <a:extLst>
              <a:ext uri="{FF2B5EF4-FFF2-40B4-BE49-F238E27FC236}">
                <a16:creationId xmlns:a16="http://schemas.microsoft.com/office/drawing/2014/main" id="{A59F5894-35CB-4D3A-9D7F-2F8CC1554D53}"/>
              </a:ext>
            </a:extLst>
          </p:cNvPr>
          <p:cNvSpPr txBox="1"/>
          <p:nvPr/>
        </p:nvSpPr>
        <p:spPr>
          <a:xfrm>
            <a:off x="5578763" y="2961738"/>
            <a:ext cx="1588251" cy="584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RubFlama" panose="02000000000000000000" pitchFamily="2" charset="0"/>
              </a:rPr>
              <a:t>Key</a:t>
            </a:r>
            <a:br>
              <a:rPr lang="en-US" sz="1600" dirty="0">
                <a:latin typeface="RubFlama" panose="02000000000000000000" pitchFamily="2" charset="0"/>
              </a:rPr>
            </a:br>
            <a:r>
              <a:rPr lang="en-US" sz="1600" dirty="0">
                <a:latin typeface="RubFlama" panose="02000000000000000000" pitchFamily="2" charset="0"/>
              </a:rPr>
              <a:t>Fuses/BBRAM</a:t>
            </a:r>
          </a:p>
        </p:txBody>
      </p:sp>
      <p:sp>
        <p:nvSpPr>
          <p:cNvPr id="38" name="Textfeld 71">
            <a:extLst>
              <a:ext uri="{FF2B5EF4-FFF2-40B4-BE49-F238E27FC236}">
                <a16:creationId xmlns:a16="http://schemas.microsoft.com/office/drawing/2014/main" id="{49B37160-C307-4224-8677-ABA5D24733A5}"/>
              </a:ext>
            </a:extLst>
          </p:cNvPr>
          <p:cNvSpPr txBox="1"/>
          <p:nvPr/>
        </p:nvSpPr>
        <p:spPr>
          <a:xfrm>
            <a:off x="5583656" y="2172704"/>
            <a:ext cx="117553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Flama" panose="02000000000000000000" pitchFamily="2" charset="0"/>
              </a:rPr>
              <a:t>CRYPTO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09A8E4-3623-4DAC-9ACB-B3E33837F488}"/>
              </a:ext>
            </a:extLst>
          </p:cNvPr>
          <p:cNvSpPr/>
          <p:nvPr/>
        </p:nvSpPr>
        <p:spPr>
          <a:xfrm>
            <a:off x="6741385" y="1804160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RubFlama" panose="02000000000000000000" pitchFamily="2" charset="0"/>
              </a:rPr>
              <a:t>FPGA</a:t>
            </a:r>
            <a:endParaRPr lang="de-DE" dirty="0">
              <a:latin typeface="RubFlama" panose="02000000000000000000" pitchFamily="2" charset="0"/>
            </a:endParaRPr>
          </a:p>
        </p:txBody>
      </p:sp>
      <p:sp>
        <p:nvSpPr>
          <p:cNvPr id="54" name="Arrow: Down 53">
            <a:extLst>
              <a:ext uri="{FF2B5EF4-FFF2-40B4-BE49-F238E27FC236}">
                <a16:creationId xmlns:a16="http://schemas.microsoft.com/office/drawing/2014/main" id="{A7F0C7D1-0726-4B52-98FF-92FCB57F7828}"/>
              </a:ext>
            </a:extLst>
          </p:cNvPr>
          <p:cNvSpPr/>
          <p:nvPr/>
        </p:nvSpPr>
        <p:spPr>
          <a:xfrm rot="16200000">
            <a:off x="3339725" y="552807"/>
            <a:ext cx="792088" cy="3647870"/>
          </a:xfrm>
          <a:prstGeom prst="downArrow">
            <a:avLst>
              <a:gd name="adj1" fmla="val 50000"/>
              <a:gd name="adj2" fmla="val 4003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de-DE" dirty="0"/>
              <a:t>encrypted program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77061F-CB8A-4764-B60A-33D5F209F956}"/>
              </a:ext>
            </a:extLst>
          </p:cNvPr>
          <p:cNvSpPr/>
          <p:nvPr/>
        </p:nvSpPr>
        <p:spPr>
          <a:xfrm>
            <a:off x="989425" y="2345338"/>
            <a:ext cx="674164" cy="1059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" name="Graphic 34" descr="Lock">
            <a:extLst>
              <a:ext uri="{FF2B5EF4-FFF2-40B4-BE49-F238E27FC236}">
                <a16:creationId xmlns:a16="http://schemas.microsoft.com/office/drawing/2014/main" id="{B45828C4-B62B-4CA8-A080-5EB9F449B7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6285" y="2349486"/>
            <a:ext cx="914400" cy="914400"/>
          </a:xfrm>
          <a:prstGeom prst="rect">
            <a:avLst/>
          </a:prstGeom>
        </p:spPr>
      </p:pic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7BDA8C9-D4E7-4A08-A8B6-DA094F3E59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980" y="2977140"/>
            <a:ext cx="1152625" cy="1576791"/>
          </a:xfrm>
          <a:prstGeom prst="rect">
            <a:avLst/>
          </a:prstGeom>
        </p:spPr>
      </p:pic>
      <p:pic>
        <p:nvPicPr>
          <p:cNvPr id="45" name="Graphic 44" descr="Worried face with solid fill">
            <a:extLst>
              <a:ext uri="{FF2B5EF4-FFF2-40B4-BE49-F238E27FC236}">
                <a16:creationId xmlns:a16="http://schemas.microsoft.com/office/drawing/2014/main" id="{212D4D93-E6B3-41EF-AC56-764EB6B48D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85164" y="3449263"/>
            <a:ext cx="801726" cy="801726"/>
          </a:xfrm>
          <a:prstGeom prst="rect">
            <a:avLst/>
          </a:prstGeom>
        </p:spPr>
      </p:pic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1D06E05E-800F-4536-ACF4-3EBB2D304443}"/>
              </a:ext>
            </a:extLst>
          </p:cNvPr>
          <p:cNvSpPr/>
          <p:nvPr/>
        </p:nvSpPr>
        <p:spPr>
          <a:xfrm>
            <a:off x="1898826" y="4722683"/>
            <a:ext cx="1521499" cy="458902"/>
          </a:xfrm>
          <a:prstGeom prst="wedgeRectCallout">
            <a:avLst>
              <a:gd name="adj1" fmla="val 68194"/>
              <a:gd name="adj2" fmla="val -12186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2400" dirty="0">
                <a:latin typeface="RubFlama" panose="02000000000000000000" pitchFamily="2" charset="0"/>
              </a:rPr>
              <a:t>AES-256</a:t>
            </a: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4FA87486-16EE-4E3C-9756-8DCDE22F5126}"/>
              </a:ext>
            </a:extLst>
          </p:cNvPr>
          <p:cNvSpPr/>
          <p:nvPr/>
        </p:nvSpPr>
        <p:spPr>
          <a:xfrm>
            <a:off x="1898826" y="5468732"/>
            <a:ext cx="1521499" cy="458902"/>
          </a:xfrm>
          <a:prstGeom prst="wedgeRectCallout">
            <a:avLst>
              <a:gd name="adj1" fmla="val 70340"/>
              <a:gd name="adj2" fmla="val -9814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2400" dirty="0">
                <a:latin typeface="RubFlama" panose="02000000000000000000" pitchFamily="2" charset="0"/>
              </a:rPr>
              <a:t>HMAC</a:t>
            </a:r>
          </a:p>
        </p:txBody>
      </p:sp>
    </p:spTree>
    <p:extLst>
      <p:ext uri="{BB962C8B-B14F-4D97-AF65-F5344CB8AC3E}">
        <p14:creationId xmlns:p14="http://schemas.microsoft.com/office/powerpoint/2010/main" val="346348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1" grpId="0" uiExpand="1" build="p"/>
      <p:bldP spid="36" grpId="0" animBg="1"/>
      <p:bldP spid="38" grpId="0" animBg="1"/>
      <p:bldP spid="26" grpId="0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ircuit board&#10;&#10;Description automatically generated">
            <a:extLst>
              <a:ext uri="{FF2B5EF4-FFF2-40B4-BE49-F238E27FC236}">
                <a16:creationId xmlns:a16="http://schemas.microsoft.com/office/drawing/2014/main" id="{DBD625AD-4DF7-42EE-96D0-6ACA9C574C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5" t="33596" r="22241" b="21207"/>
          <a:stretch/>
        </p:blipFill>
        <p:spPr>
          <a:xfrm>
            <a:off x="3600126" y="1359000"/>
            <a:ext cx="4812890" cy="264356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78CBB0-D2C3-4209-A6A8-3C5261873F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0"/>
              <a:t>Attack</a:t>
            </a:r>
          </a:p>
        </p:txBody>
      </p:sp>
      <p:pic>
        <p:nvPicPr>
          <p:cNvPr id="12" name="Picture 11" descr="A close up of a device&#10;&#10;Description automatically generated">
            <a:extLst>
              <a:ext uri="{FF2B5EF4-FFF2-40B4-BE49-F238E27FC236}">
                <a16:creationId xmlns:a16="http://schemas.microsoft.com/office/drawing/2014/main" id="{6E4FF494-F682-4041-A3B2-F2069ECB8E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7" r="27110"/>
          <a:stretch/>
        </p:blipFill>
        <p:spPr>
          <a:xfrm>
            <a:off x="683096" y="1784276"/>
            <a:ext cx="1275832" cy="196401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C90EFEA-E153-4010-A004-59D126E94A1D}"/>
              </a:ext>
            </a:extLst>
          </p:cNvPr>
          <p:cNvSpPr/>
          <p:nvPr/>
        </p:nvSpPr>
        <p:spPr>
          <a:xfrm>
            <a:off x="820638" y="1844725"/>
            <a:ext cx="109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Bitstream</a:t>
            </a:r>
          </a:p>
        </p:txBody>
      </p:sp>
      <p:sp>
        <p:nvSpPr>
          <p:cNvPr id="14" name="Scroll: Vertical 13">
            <a:extLst>
              <a:ext uri="{FF2B5EF4-FFF2-40B4-BE49-F238E27FC236}">
                <a16:creationId xmlns:a16="http://schemas.microsoft.com/office/drawing/2014/main" id="{D4980585-5C3F-4C9D-8091-44D059D13A3D}"/>
              </a:ext>
            </a:extLst>
          </p:cNvPr>
          <p:cNvSpPr/>
          <p:nvPr/>
        </p:nvSpPr>
        <p:spPr>
          <a:xfrm>
            <a:off x="793349" y="2137285"/>
            <a:ext cx="1055327" cy="1334302"/>
          </a:xfrm>
          <a:prstGeom prst="verticalScroll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FFFFFFFF</a:t>
            </a:r>
          </a:p>
          <a:p>
            <a:pPr algn="ctr"/>
            <a:r>
              <a:rPr lang="de-DE" sz="1100" dirty="0"/>
              <a:t>AA995566</a:t>
            </a:r>
          </a:p>
          <a:p>
            <a:pPr algn="ctr"/>
            <a:r>
              <a:rPr lang="de-DE" sz="1100" dirty="0"/>
              <a:t>"StartEnc"</a:t>
            </a:r>
          </a:p>
          <a:p>
            <a:pPr algn="ctr"/>
            <a:r>
              <a:rPr lang="de-DE" sz="1100" dirty="0"/>
              <a:t>"WrCntr0"</a:t>
            </a:r>
          </a:p>
          <a:p>
            <a:pPr algn="ctr"/>
            <a:r>
              <a:rPr lang="de-DE" sz="1100" dirty="0"/>
              <a:t>02003FE5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ADD7D0-072C-4A13-8852-AC8A1B5E1435}"/>
              </a:ext>
            </a:extLst>
          </p:cNvPr>
          <p:cNvSpPr/>
          <p:nvPr/>
        </p:nvSpPr>
        <p:spPr>
          <a:xfrm>
            <a:off x="1017103" y="2334958"/>
            <a:ext cx="674164" cy="1059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" name="Graphic 29" descr="Lock">
            <a:extLst>
              <a:ext uri="{FF2B5EF4-FFF2-40B4-BE49-F238E27FC236}">
                <a16:creationId xmlns:a16="http://schemas.microsoft.com/office/drawing/2014/main" id="{F175CDEF-867E-4B95-8225-D2BF30627C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6285" y="2349486"/>
            <a:ext cx="914400" cy="914400"/>
          </a:xfrm>
          <a:prstGeom prst="rect">
            <a:avLst/>
          </a:prstGeom>
        </p:spPr>
      </p:pic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AEEFC89A-898B-43AC-A460-B70D1531BC4C}"/>
              </a:ext>
            </a:extLst>
          </p:cNvPr>
          <p:cNvSpPr txBox="1">
            <a:spLocks/>
          </p:cNvSpPr>
          <p:nvPr/>
        </p:nvSpPr>
        <p:spPr>
          <a:xfrm>
            <a:off x="3573644" y="4195828"/>
            <a:ext cx="4839372" cy="1974000"/>
          </a:xfrm>
          <a:prstGeom prst="rect">
            <a:avLst/>
          </a:prstGeom>
        </p:spPr>
        <p:txBody>
          <a:bodyPr/>
          <a:lstStyle>
            <a:lvl1pPr marL="342477" indent="-342477" algn="l" defTabSz="91231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1pPr>
            <a:lvl2pPr marL="741073" indent="-284918" algn="l" defTabSz="91231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2pPr>
            <a:lvl3pPr marL="1141108" indent="-227358" algn="l" defTabSz="91231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3pPr>
            <a:lvl4pPr marL="1598703" indent="-227358" algn="l" defTabSz="91231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4pPr>
            <a:lvl5pPr marL="2054857" indent="-227358" algn="l" defTabSz="91231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5pPr>
            <a:lvl6pPr marL="2512741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604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466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330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Bitstream encryption</a:t>
            </a:r>
          </a:p>
          <a:p>
            <a:r>
              <a:rPr lang="en-US" sz="2000" dirty="0"/>
              <a:t>Confidentiality: bitstream is encrypted</a:t>
            </a:r>
          </a:p>
          <a:p>
            <a:r>
              <a:rPr lang="en-US" sz="2000" dirty="0"/>
              <a:t>Authenticity: FPGA loads only designs from integrator</a:t>
            </a:r>
          </a:p>
          <a:p>
            <a:r>
              <a:rPr lang="en-US" sz="2000" dirty="0"/>
              <a:t>Integrity: Bitstream is not changed</a:t>
            </a:r>
          </a:p>
        </p:txBody>
      </p:sp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7BDA8C9-D4E7-4A08-A8B6-DA094F3E59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980" y="2977140"/>
            <a:ext cx="1152625" cy="1576791"/>
          </a:xfrm>
          <a:prstGeom prst="rect">
            <a:avLst/>
          </a:prstGeom>
        </p:spPr>
      </p:pic>
      <p:pic>
        <p:nvPicPr>
          <p:cNvPr id="45" name="Graphic 44" descr="Worried face with solid fill">
            <a:extLst>
              <a:ext uri="{FF2B5EF4-FFF2-40B4-BE49-F238E27FC236}">
                <a16:creationId xmlns:a16="http://schemas.microsoft.com/office/drawing/2014/main" id="{212D4D93-E6B3-41EF-AC56-764EB6B48D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85164" y="3449263"/>
            <a:ext cx="801726" cy="801726"/>
          </a:xfrm>
          <a:prstGeom prst="rect">
            <a:avLst/>
          </a:prstGeom>
        </p:spPr>
      </p:pic>
      <p:pic>
        <p:nvPicPr>
          <p:cNvPr id="48" name="Graphic 47" descr="Sunglasses face with solid fill">
            <a:extLst>
              <a:ext uri="{FF2B5EF4-FFF2-40B4-BE49-F238E27FC236}">
                <a16:creationId xmlns:a16="http://schemas.microsoft.com/office/drawing/2014/main" id="{81D2F33E-C33E-41CE-91C5-4E362C332B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22562" y="3480461"/>
            <a:ext cx="726930" cy="726930"/>
          </a:xfrm>
          <a:prstGeom prst="rect">
            <a:avLst/>
          </a:prstGeom>
        </p:spPr>
      </p:pic>
      <p:sp>
        <p:nvSpPr>
          <p:cNvPr id="49" name="Speech Bubble: Rectangle 48">
            <a:extLst>
              <a:ext uri="{FF2B5EF4-FFF2-40B4-BE49-F238E27FC236}">
                <a16:creationId xmlns:a16="http://schemas.microsoft.com/office/drawing/2014/main" id="{0DFCFCFD-7D12-47A4-959D-C7702B2425F8}"/>
              </a:ext>
            </a:extLst>
          </p:cNvPr>
          <p:cNvSpPr/>
          <p:nvPr/>
        </p:nvSpPr>
        <p:spPr>
          <a:xfrm>
            <a:off x="8323403" y="4115488"/>
            <a:ext cx="3803135" cy="1128307"/>
          </a:xfrm>
          <a:prstGeom prst="wedgeRectCallout">
            <a:avLst>
              <a:gd name="adj1" fmla="val -57444"/>
              <a:gd name="adj2" fmla="val 18776"/>
            </a:avLst>
          </a:prstGeom>
          <a:solidFill>
            <a:srgbClr val="CE302F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Starbleed Attack I: </a:t>
            </a:r>
            <a:br>
              <a:rPr lang="de-DE" sz="3200" dirty="0"/>
            </a:br>
            <a:r>
              <a:rPr lang="de-DE" sz="3200" dirty="0"/>
              <a:t>Break Confidentiality</a:t>
            </a:r>
          </a:p>
        </p:txBody>
      </p:sp>
      <p:sp>
        <p:nvSpPr>
          <p:cNvPr id="50" name="Speech Bubble: Rectangle 49">
            <a:extLst>
              <a:ext uri="{FF2B5EF4-FFF2-40B4-BE49-F238E27FC236}">
                <a16:creationId xmlns:a16="http://schemas.microsoft.com/office/drawing/2014/main" id="{3F35920F-FDEB-4841-9F9F-0BBC25182FC3}"/>
              </a:ext>
            </a:extLst>
          </p:cNvPr>
          <p:cNvSpPr/>
          <p:nvPr/>
        </p:nvSpPr>
        <p:spPr>
          <a:xfrm>
            <a:off x="8323403" y="5356713"/>
            <a:ext cx="3803135" cy="1124602"/>
          </a:xfrm>
          <a:prstGeom prst="wedgeRectCallout">
            <a:avLst>
              <a:gd name="adj1" fmla="val -56488"/>
              <a:gd name="adj2" fmla="val -25211"/>
            </a:avLst>
          </a:prstGeom>
          <a:solidFill>
            <a:srgbClr val="CE302F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Starbleed Attack II: </a:t>
            </a:r>
            <a:br>
              <a:rPr lang="de-DE" sz="3200" dirty="0"/>
            </a:br>
            <a:r>
              <a:rPr lang="de-DE" sz="3200" dirty="0"/>
              <a:t>Break Authenticity</a:t>
            </a:r>
          </a:p>
        </p:txBody>
      </p:sp>
      <p:sp>
        <p:nvSpPr>
          <p:cNvPr id="51" name="Arrow: Down 50">
            <a:extLst>
              <a:ext uri="{FF2B5EF4-FFF2-40B4-BE49-F238E27FC236}">
                <a16:creationId xmlns:a16="http://schemas.microsoft.com/office/drawing/2014/main" id="{687B0D10-6FFB-4D1A-A002-A973DDEE71CC}"/>
              </a:ext>
            </a:extLst>
          </p:cNvPr>
          <p:cNvSpPr/>
          <p:nvPr/>
        </p:nvSpPr>
        <p:spPr>
          <a:xfrm rot="5400000">
            <a:off x="3604585" y="1384008"/>
            <a:ext cx="792088" cy="2926428"/>
          </a:xfrm>
          <a:prstGeom prst="downArrow">
            <a:avLst>
              <a:gd name="adj1" fmla="val 50000"/>
              <a:gd name="adj2" fmla="val 40039"/>
            </a:avLst>
          </a:prstGeom>
          <a:solidFill>
            <a:srgbClr val="CE302F"/>
          </a:solidFill>
          <a:ln w="6350">
            <a:solidFill>
              <a:schemeClr val="accent3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RubFlama" panose="02000000000000000000" pitchFamily="2" charset="0"/>
              </a:rPr>
              <a:t>okay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95E8335-F0F4-4AAA-9A7D-E1AE8A366A1F}"/>
              </a:ext>
            </a:extLst>
          </p:cNvPr>
          <p:cNvSpPr/>
          <p:nvPr/>
        </p:nvSpPr>
        <p:spPr>
          <a:xfrm>
            <a:off x="5696291" y="2053350"/>
            <a:ext cx="662930" cy="64678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8175A9D-A67E-4289-9EE0-722D2C7E9273}"/>
              </a:ext>
            </a:extLst>
          </p:cNvPr>
          <p:cNvSpPr/>
          <p:nvPr/>
        </p:nvSpPr>
        <p:spPr>
          <a:xfrm>
            <a:off x="5412081" y="1784277"/>
            <a:ext cx="2145104" cy="18833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4" name="Gerade Verbindung mit Pfeil 10">
            <a:extLst>
              <a:ext uri="{FF2B5EF4-FFF2-40B4-BE49-F238E27FC236}">
                <a16:creationId xmlns:a16="http://schemas.microsoft.com/office/drawing/2014/main" id="{B37110CE-012E-4006-ACC6-23625C4E351E}"/>
              </a:ext>
            </a:extLst>
          </p:cNvPr>
          <p:cNvCxnSpPr>
            <a:cxnSpLocks/>
          </p:cNvCxnSpPr>
          <p:nvPr/>
        </p:nvCxnSpPr>
        <p:spPr>
          <a:xfrm flipV="1">
            <a:off x="5926131" y="2572814"/>
            <a:ext cx="0" cy="402492"/>
          </a:xfrm>
          <a:prstGeom prst="straightConnector1">
            <a:avLst/>
          </a:prstGeom>
          <a:ln w="57150">
            <a:solidFill>
              <a:srgbClr val="1A1A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12">
            <a:extLst>
              <a:ext uri="{FF2B5EF4-FFF2-40B4-BE49-F238E27FC236}">
                <a16:creationId xmlns:a16="http://schemas.microsoft.com/office/drawing/2014/main" id="{A59F5894-35CB-4D3A-9D7F-2F8CC1554D53}"/>
              </a:ext>
            </a:extLst>
          </p:cNvPr>
          <p:cNvSpPr txBox="1"/>
          <p:nvPr/>
        </p:nvSpPr>
        <p:spPr>
          <a:xfrm>
            <a:off x="5578763" y="2961738"/>
            <a:ext cx="1588251" cy="584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RubFlama" panose="02000000000000000000" pitchFamily="2" charset="0"/>
              </a:rPr>
              <a:t>Key</a:t>
            </a:r>
            <a:br>
              <a:rPr lang="en-US" sz="1600" dirty="0">
                <a:latin typeface="RubFlama" panose="02000000000000000000" pitchFamily="2" charset="0"/>
              </a:rPr>
            </a:br>
            <a:r>
              <a:rPr lang="en-US" sz="1600" dirty="0">
                <a:latin typeface="RubFlama" panose="02000000000000000000" pitchFamily="2" charset="0"/>
              </a:rPr>
              <a:t>Fuses/BBRAM</a:t>
            </a:r>
          </a:p>
        </p:txBody>
      </p:sp>
      <p:sp>
        <p:nvSpPr>
          <p:cNvPr id="38" name="Textfeld 71">
            <a:extLst>
              <a:ext uri="{FF2B5EF4-FFF2-40B4-BE49-F238E27FC236}">
                <a16:creationId xmlns:a16="http://schemas.microsoft.com/office/drawing/2014/main" id="{49B37160-C307-4224-8677-ABA5D24733A5}"/>
              </a:ext>
            </a:extLst>
          </p:cNvPr>
          <p:cNvSpPr txBox="1"/>
          <p:nvPr/>
        </p:nvSpPr>
        <p:spPr>
          <a:xfrm>
            <a:off x="5583656" y="2172704"/>
            <a:ext cx="117553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Flama" panose="02000000000000000000" pitchFamily="2" charset="0"/>
              </a:rPr>
              <a:t>CRYPTO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09A8E4-3623-4DAC-9ACB-B3E33837F488}"/>
              </a:ext>
            </a:extLst>
          </p:cNvPr>
          <p:cNvSpPr/>
          <p:nvPr/>
        </p:nvSpPr>
        <p:spPr>
          <a:xfrm>
            <a:off x="6741385" y="1804160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RubFlama" panose="02000000000000000000" pitchFamily="2" charset="0"/>
              </a:rPr>
              <a:t>FPGA</a:t>
            </a:r>
            <a:endParaRPr lang="de-DE" dirty="0">
              <a:latin typeface="RubFlama" panose="02000000000000000000" pitchFamily="2" charset="0"/>
            </a:endParaRPr>
          </a:p>
        </p:txBody>
      </p:sp>
      <p:sp>
        <p:nvSpPr>
          <p:cNvPr id="54" name="Arrow: Down 53">
            <a:extLst>
              <a:ext uri="{FF2B5EF4-FFF2-40B4-BE49-F238E27FC236}">
                <a16:creationId xmlns:a16="http://schemas.microsoft.com/office/drawing/2014/main" id="{A7F0C7D1-0726-4B52-98FF-92FCB57F7828}"/>
              </a:ext>
            </a:extLst>
          </p:cNvPr>
          <p:cNvSpPr/>
          <p:nvPr/>
        </p:nvSpPr>
        <p:spPr>
          <a:xfrm rot="16200000">
            <a:off x="3339725" y="552807"/>
            <a:ext cx="792088" cy="3647870"/>
          </a:xfrm>
          <a:prstGeom prst="downArrow">
            <a:avLst>
              <a:gd name="adj1" fmla="val 50000"/>
              <a:gd name="adj2" fmla="val 4003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de-DE" dirty="0"/>
              <a:t>encrypted program</a:t>
            </a:r>
          </a:p>
        </p:txBody>
      </p:sp>
      <p:sp>
        <p:nvSpPr>
          <p:cNvPr id="52" name="Arrow: Down 51">
            <a:extLst>
              <a:ext uri="{FF2B5EF4-FFF2-40B4-BE49-F238E27FC236}">
                <a16:creationId xmlns:a16="http://schemas.microsoft.com/office/drawing/2014/main" id="{EFBB3D12-9233-4CC1-AA1F-9A69781C4342}"/>
              </a:ext>
            </a:extLst>
          </p:cNvPr>
          <p:cNvSpPr/>
          <p:nvPr/>
        </p:nvSpPr>
        <p:spPr>
          <a:xfrm rot="16200000">
            <a:off x="3340362" y="562684"/>
            <a:ext cx="792088" cy="3647871"/>
          </a:xfrm>
          <a:prstGeom prst="downArrow">
            <a:avLst>
              <a:gd name="adj1" fmla="val 50000"/>
              <a:gd name="adj2" fmla="val 40039"/>
            </a:avLst>
          </a:prstGeom>
          <a:solidFill>
            <a:srgbClr val="CE302F"/>
          </a:solidFill>
          <a:ln w="6350">
            <a:solidFill>
              <a:srgbClr val="1A1A1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RubFlama" panose="02000000000000000000" pitchFamily="2" charset="0"/>
              </a:rPr>
              <a:t>please decrypt the bitstream</a:t>
            </a:r>
          </a:p>
        </p:txBody>
      </p:sp>
      <p:sp>
        <p:nvSpPr>
          <p:cNvPr id="25" name="Lightning Bolt 24">
            <a:extLst>
              <a:ext uri="{FF2B5EF4-FFF2-40B4-BE49-F238E27FC236}">
                <a16:creationId xmlns:a16="http://schemas.microsoft.com/office/drawing/2014/main" id="{30188A9F-D686-48F0-9FB7-0B9D7459617A}"/>
              </a:ext>
            </a:extLst>
          </p:cNvPr>
          <p:cNvSpPr/>
          <p:nvPr/>
        </p:nvSpPr>
        <p:spPr>
          <a:xfrm rot="20834567" flipH="1">
            <a:off x="1271231" y="2115910"/>
            <a:ext cx="1188895" cy="1565778"/>
          </a:xfrm>
          <a:prstGeom prst="lightningBolt">
            <a:avLst/>
          </a:prstGeom>
          <a:ln>
            <a:solidFill>
              <a:srgbClr val="CE302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DCB51467-B6D6-4AB7-86F6-297A03FDEB5A}"/>
              </a:ext>
            </a:extLst>
          </p:cNvPr>
          <p:cNvSpPr/>
          <p:nvPr/>
        </p:nvSpPr>
        <p:spPr>
          <a:xfrm>
            <a:off x="411440" y="4907920"/>
            <a:ext cx="2778490" cy="897585"/>
          </a:xfrm>
          <a:prstGeom prst="wedgeRectCallout">
            <a:avLst>
              <a:gd name="adj1" fmla="val -20103"/>
              <a:gd name="adj2" fmla="val -224212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2400" dirty="0"/>
              <a:t>Manipulate the encrypted bitstream</a:t>
            </a:r>
          </a:p>
        </p:txBody>
      </p:sp>
    </p:spTree>
    <p:extLst>
      <p:ext uri="{BB962C8B-B14F-4D97-AF65-F5344CB8AC3E}">
        <p14:creationId xmlns:p14="http://schemas.microsoft.com/office/powerpoint/2010/main" val="281901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25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5">
            <a:extLst>
              <a:ext uri="{FF2B5EF4-FFF2-40B4-BE49-F238E27FC236}">
                <a16:creationId xmlns:a16="http://schemas.microsoft.com/office/drawing/2014/main" id="{F3A830C6-ADE2-48C2-9574-A2C69E61AB74}"/>
              </a:ext>
            </a:extLst>
          </p:cNvPr>
          <p:cNvSpPr txBox="1">
            <a:spLocks/>
          </p:cNvSpPr>
          <p:nvPr/>
        </p:nvSpPr>
        <p:spPr>
          <a:xfrm>
            <a:off x="0" y="2011500"/>
            <a:ext cx="12192000" cy="2835000"/>
          </a:xfrm>
          <a:prstGeom prst="rect">
            <a:avLst/>
          </a:prstGeom>
        </p:spPr>
        <p:txBody>
          <a:bodyPr/>
          <a:lstStyle>
            <a:lvl1pPr marL="342477" indent="-342477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073" indent="-284918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108" indent="-227358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703" indent="-227358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857" indent="-227358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2741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604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466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330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800" dirty="0">
                <a:latin typeface="RubFlama" panose="02000000000000000000" pitchFamily="2" charset="0"/>
              </a:rPr>
              <a:t>H</a:t>
            </a:r>
            <a:r>
              <a:rPr lang="en-US" sz="7200" dirty="0">
                <a:latin typeface="RubFlama" panose="02000000000000000000" pitchFamily="2" charset="0"/>
              </a:rPr>
              <a:t>OW TO </a:t>
            </a:r>
            <a:r>
              <a:rPr lang="en-US" sz="8800" dirty="0">
                <a:latin typeface="RubFlama" panose="02000000000000000000" pitchFamily="2" charset="0"/>
              </a:rPr>
              <a:t>P</a:t>
            </a:r>
            <a:r>
              <a:rPr lang="en-US" sz="7200" dirty="0">
                <a:latin typeface="RubFlama" panose="02000000000000000000" pitchFamily="2" charset="0"/>
              </a:rPr>
              <a:t>ROGRAM AN </a:t>
            </a:r>
            <a:r>
              <a:rPr lang="en-US" sz="8800" dirty="0">
                <a:latin typeface="RubFlama" panose="02000000000000000000" pitchFamily="2" charset="0"/>
              </a:rPr>
              <a:t>FPGA?</a:t>
            </a:r>
            <a:endParaRPr lang="en-US" sz="5400" dirty="0">
              <a:latin typeface="RubFla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05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Gerade Verbindung mit Pfeil 14">
            <a:extLst>
              <a:ext uri="{FF2B5EF4-FFF2-40B4-BE49-F238E27FC236}">
                <a16:creationId xmlns:a16="http://schemas.microsoft.com/office/drawing/2014/main" id="{D00666B0-3F19-4BDD-9F66-7E47AFAF15D4}"/>
              </a:ext>
            </a:extLst>
          </p:cNvPr>
          <p:cNvCxnSpPr>
            <a:cxnSpLocks/>
          </p:cNvCxnSpPr>
          <p:nvPr/>
        </p:nvCxnSpPr>
        <p:spPr>
          <a:xfrm>
            <a:off x="2372841" y="3197812"/>
            <a:ext cx="3519581" cy="178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2698CE9-2E4E-4118-B7A7-8D06BB11E3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0"/>
              <a:t>Configuration Engine</a:t>
            </a:r>
          </a:p>
        </p:txBody>
      </p:sp>
      <p:pic>
        <p:nvPicPr>
          <p:cNvPr id="12" name="Grafik 13">
            <a:extLst>
              <a:ext uri="{FF2B5EF4-FFF2-40B4-BE49-F238E27FC236}">
                <a16:creationId xmlns:a16="http://schemas.microsoft.com/office/drawing/2014/main" id="{60F3BFD4-A524-42BF-8658-56D225314B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4" r="10062"/>
          <a:stretch/>
        </p:blipFill>
        <p:spPr>
          <a:xfrm>
            <a:off x="9738629" y="2626233"/>
            <a:ext cx="1791430" cy="1728347"/>
          </a:xfrm>
          <a:prstGeom prst="rect">
            <a:avLst/>
          </a:prstGeom>
        </p:spPr>
      </p:pic>
      <p:sp>
        <p:nvSpPr>
          <p:cNvPr id="22" name="Textfeld 71">
            <a:extLst>
              <a:ext uri="{FF2B5EF4-FFF2-40B4-BE49-F238E27FC236}">
                <a16:creationId xmlns:a16="http://schemas.microsoft.com/office/drawing/2014/main" id="{A009405D-5D73-4E00-88AA-C52008DA24C0}"/>
              </a:ext>
            </a:extLst>
          </p:cNvPr>
          <p:cNvSpPr txBox="1"/>
          <p:nvPr/>
        </p:nvSpPr>
        <p:spPr>
          <a:xfrm>
            <a:off x="7308156" y="2761428"/>
            <a:ext cx="175547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FDRO</a:t>
            </a:r>
          </a:p>
        </p:txBody>
      </p:sp>
      <p:sp>
        <p:nvSpPr>
          <p:cNvPr id="23" name="Textfeld 71">
            <a:extLst>
              <a:ext uri="{FF2B5EF4-FFF2-40B4-BE49-F238E27FC236}">
                <a16:creationId xmlns:a16="http://schemas.microsoft.com/office/drawing/2014/main" id="{24549A1D-EF64-4BAC-BA6E-6C163675E6E1}"/>
              </a:ext>
            </a:extLst>
          </p:cNvPr>
          <p:cNvSpPr txBox="1"/>
          <p:nvPr/>
        </p:nvSpPr>
        <p:spPr>
          <a:xfrm>
            <a:off x="7307684" y="4608760"/>
            <a:ext cx="175499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…</a:t>
            </a:r>
          </a:p>
        </p:txBody>
      </p:sp>
      <p:sp>
        <p:nvSpPr>
          <p:cNvPr id="24" name="Textfeld 71">
            <a:extLst>
              <a:ext uri="{FF2B5EF4-FFF2-40B4-BE49-F238E27FC236}">
                <a16:creationId xmlns:a16="http://schemas.microsoft.com/office/drawing/2014/main" id="{810CD367-308F-4076-9F5A-FFBC6EACA3A5}"/>
              </a:ext>
            </a:extLst>
          </p:cNvPr>
          <p:cNvSpPr txBox="1"/>
          <p:nvPr/>
        </p:nvSpPr>
        <p:spPr>
          <a:xfrm>
            <a:off x="7308629" y="3223765"/>
            <a:ext cx="1755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Status</a:t>
            </a:r>
          </a:p>
        </p:txBody>
      </p:sp>
      <p:sp>
        <p:nvSpPr>
          <p:cNvPr id="25" name="Textfeld 71">
            <a:extLst>
              <a:ext uri="{FF2B5EF4-FFF2-40B4-BE49-F238E27FC236}">
                <a16:creationId xmlns:a16="http://schemas.microsoft.com/office/drawing/2014/main" id="{D30FA440-C48C-444B-88EB-083B663F9594}"/>
              </a:ext>
            </a:extLst>
          </p:cNvPr>
          <p:cNvSpPr txBox="1"/>
          <p:nvPr/>
        </p:nvSpPr>
        <p:spPr>
          <a:xfrm>
            <a:off x="7308630" y="3685430"/>
            <a:ext cx="175499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Control 0</a:t>
            </a:r>
          </a:p>
        </p:txBody>
      </p:sp>
      <p:sp>
        <p:nvSpPr>
          <p:cNvPr id="26" name="Textfeld 71">
            <a:extLst>
              <a:ext uri="{FF2B5EF4-FFF2-40B4-BE49-F238E27FC236}">
                <a16:creationId xmlns:a16="http://schemas.microsoft.com/office/drawing/2014/main" id="{96DBA046-F5C8-4AA9-A0CE-280031C9F13A}"/>
              </a:ext>
            </a:extLst>
          </p:cNvPr>
          <p:cNvSpPr txBox="1"/>
          <p:nvPr/>
        </p:nvSpPr>
        <p:spPr>
          <a:xfrm>
            <a:off x="7308157" y="4147095"/>
            <a:ext cx="175499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WBSTAR</a:t>
            </a:r>
          </a:p>
        </p:txBody>
      </p:sp>
      <p:sp>
        <p:nvSpPr>
          <p:cNvPr id="27" name="Textfeld 71">
            <a:extLst>
              <a:ext uri="{FF2B5EF4-FFF2-40B4-BE49-F238E27FC236}">
                <a16:creationId xmlns:a16="http://schemas.microsoft.com/office/drawing/2014/main" id="{B2D43D5D-7BAE-4B6E-8786-5047051EE0BE}"/>
              </a:ext>
            </a:extLst>
          </p:cNvPr>
          <p:cNvSpPr txBox="1"/>
          <p:nvPr/>
        </p:nvSpPr>
        <p:spPr>
          <a:xfrm>
            <a:off x="7308156" y="2299091"/>
            <a:ext cx="175547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FDRI</a:t>
            </a:r>
          </a:p>
        </p:txBody>
      </p:sp>
      <p:cxnSp>
        <p:nvCxnSpPr>
          <p:cNvPr id="35" name="Gerade Verbindung mit Pfeil 14">
            <a:extLst>
              <a:ext uri="{FF2B5EF4-FFF2-40B4-BE49-F238E27FC236}">
                <a16:creationId xmlns:a16="http://schemas.microsoft.com/office/drawing/2014/main" id="{161A1E68-5651-4FB5-B836-692ED87FAE11}"/>
              </a:ext>
            </a:extLst>
          </p:cNvPr>
          <p:cNvCxnSpPr>
            <a:cxnSpLocks/>
          </p:cNvCxnSpPr>
          <p:nvPr/>
        </p:nvCxnSpPr>
        <p:spPr>
          <a:xfrm>
            <a:off x="9062683" y="2554598"/>
            <a:ext cx="67594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71">
            <a:extLst>
              <a:ext uri="{FF2B5EF4-FFF2-40B4-BE49-F238E27FC236}">
                <a16:creationId xmlns:a16="http://schemas.microsoft.com/office/drawing/2014/main" id="{9A8A0DD0-FC97-49C5-AAE4-A4DB15EE3C6E}"/>
              </a:ext>
            </a:extLst>
          </p:cNvPr>
          <p:cNvSpPr txBox="1"/>
          <p:nvPr/>
        </p:nvSpPr>
        <p:spPr>
          <a:xfrm>
            <a:off x="9738628" y="2292791"/>
            <a:ext cx="179143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Fabric</a:t>
            </a:r>
          </a:p>
        </p:txBody>
      </p:sp>
      <p:cxnSp>
        <p:nvCxnSpPr>
          <p:cNvPr id="38" name="Gerade Verbindung mit Pfeil 14">
            <a:extLst>
              <a:ext uri="{FF2B5EF4-FFF2-40B4-BE49-F238E27FC236}">
                <a16:creationId xmlns:a16="http://schemas.microsoft.com/office/drawing/2014/main" id="{8FBBB91F-ED46-41B3-98B9-65555DC8586B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6365910" y="2523623"/>
            <a:ext cx="942246" cy="63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14">
            <a:extLst>
              <a:ext uri="{FF2B5EF4-FFF2-40B4-BE49-F238E27FC236}">
                <a16:creationId xmlns:a16="http://schemas.microsoft.com/office/drawing/2014/main" id="{2643268B-7144-4415-A377-239CA81195F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6365910" y="2992260"/>
            <a:ext cx="942246" cy="1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14">
            <a:extLst>
              <a:ext uri="{FF2B5EF4-FFF2-40B4-BE49-F238E27FC236}">
                <a16:creationId xmlns:a16="http://schemas.microsoft.com/office/drawing/2014/main" id="{64B0402F-969B-4E39-823A-1E77B5C8FFD5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6365910" y="3454598"/>
            <a:ext cx="94271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14">
            <a:extLst>
              <a:ext uri="{FF2B5EF4-FFF2-40B4-BE49-F238E27FC236}">
                <a16:creationId xmlns:a16="http://schemas.microsoft.com/office/drawing/2014/main" id="{3400FF98-8DAE-442B-AAA9-66D712FDD126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6366000" y="3916262"/>
            <a:ext cx="942630" cy="1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14">
            <a:extLst>
              <a:ext uri="{FF2B5EF4-FFF2-40B4-BE49-F238E27FC236}">
                <a16:creationId xmlns:a16="http://schemas.microsoft.com/office/drawing/2014/main" id="{27ECFD32-CC1C-497E-9F05-9BF4029996A0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6366000" y="4377928"/>
            <a:ext cx="942157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14">
            <a:extLst>
              <a:ext uri="{FF2B5EF4-FFF2-40B4-BE49-F238E27FC236}">
                <a16:creationId xmlns:a16="http://schemas.microsoft.com/office/drawing/2014/main" id="{74BD4BB5-90DC-468E-9B85-04307B6E93B4}"/>
              </a:ext>
            </a:extLst>
          </p:cNvPr>
          <p:cNvCxnSpPr>
            <a:cxnSpLocks/>
          </p:cNvCxnSpPr>
          <p:nvPr/>
        </p:nvCxnSpPr>
        <p:spPr>
          <a:xfrm>
            <a:off x="6366000" y="4849598"/>
            <a:ext cx="942156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feld 71">
            <a:extLst>
              <a:ext uri="{FF2B5EF4-FFF2-40B4-BE49-F238E27FC236}">
                <a16:creationId xmlns:a16="http://schemas.microsoft.com/office/drawing/2014/main" id="{80A119E8-4E95-4463-ADA9-3FE5A6D73953}"/>
              </a:ext>
            </a:extLst>
          </p:cNvPr>
          <p:cNvSpPr txBox="1"/>
          <p:nvPr/>
        </p:nvSpPr>
        <p:spPr>
          <a:xfrm rot="16200000">
            <a:off x="4732182" y="3454597"/>
            <a:ext cx="277763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Configuration Engine</a:t>
            </a:r>
          </a:p>
        </p:txBody>
      </p:sp>
      <p:cxnSp>
        <p:nvCxnSpPr>
          <p:cNvPr id="87" name="Gerade Verbindung mit Pfeil 14">
            <a:extLst>
              <a:ext uri="{FF2B5EF4-FFF2-40B4-BE49-F238E27FC236}">
                <a16:creationId xmlns:a16="http://schemas.microsoft.com/office/drawing/2014/main" id="{5120C732-4994-4724-A3AB-CA2FD9B9AAD2}"/>
              </a:ext>
            </a:extLst>
          </p:cNvPr>
          <p:cNvCxnSpPr>
            <a:cxnSpLocks/>
          </p:cNvCxnSpPr>
          <p:nvPr/>
        </p:nvCxnSpPr>
        <p:spPr>
          <a:xfrm flipH="1">
            <a:off x="2503370" y="4464000"/>
            <a:ext cx="338679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mit Pfeil 14">
            <a:extLst>
              <a:ext uri="{FF2B5EF4-FFF2-40B4-BE49-F238E27FC236}">
                <a16:creationId xmlns:a16="http://schemas.microsoft.com/office/drawing/2014/main" id="{810BFC5F-0BC7-407F-A7BC-A87CC3D11846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9063629" y="2992261"/>
            <a:ext cx="674999" cy="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014DABB1-850A-4856-AA2E-2582DE3C399D}"/>
              </a:ext>
            </a:extLst>
          </p:cNvPr>
          <p:cNvSpPr/>
          <p:nvPr/>
        </p:nvSpPr>
        <p:spPr>
          <a:xfrm>
            <a:off x="7123792" y="1613298"/>
            <a:ext cx="1934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Configuration Registers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091DAD7-D6AD-42C8-B433-5B3E35656AD9}"/>
              </a:ext>
            </a:extLst>
          </p:cNvPr>
          <p:cNvSpPr/>
          <p:nvPr/>
        </p:nvSpPr>
        <p:spPr>
          <a:xfrm>
            <a:off x="1232757" y="1954789"/>
            <a:ext cx="109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Bitstream</a:t>
            </a:r>
          </a:p>
        </p:txBody>
      </p:sp>
      <p:cxnSp>
        <p:nvCxnSpPr>
          <p:cNvPr id="32" name="Gerade Verbindung mit Pfeil 14">
            <a:extLst>
              <a:ext uri="{FF2B5EF4-FFF2-40B4-BE49-F238E27FC236}">
                <a16:creationId xmlns:a16="http://schemas.microsoft.com/office/drawing/2014/main" id="{0958C64D-EADA-4E1C-9348-56EC68379F14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2143098" y="3209394"/>
            <a:ext cx="98762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rapezoid 32">
            <a:extLst>
              <a:ext uri="{FF2B5EF4-FFF2-40B4-BE49-F238E27FC236}">
                <a16:creationId xmlns:a16="http://schemas.microsoft.com/office/drawing/2014/main" id="{2486F5E7-0A06-441D-B23C-DA64EFB16A81}"/>
              </a:ext>
            </a:extLst>
          </p:cNvPr>
          <p:cNvSpPr/>
          <p:nvPr/>
        </p:nvSpPr>
        <p:spPr>
          <a:xfrm rot="16200000">
            <a:off x="2686069" y="3074439"/>
            <a:ext cx="1159211" cy="269910"/>
          </a:xfrm>
          <a:prstGeom prst="trapezoi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Dec?</a:t>
            </a:r>
          </a:p>
        </p:txBody>
      </p:sp>
      <p:sp>
        <p:nvSpPr>
          <p:cNvPr id="34" name="Trapezoid 33">
            <a:extLst>
              <a:ext uri="{FF2B5EF4-FFF2-40B4-BE49-F238E27FC236}">
                <a16:creationId xmlns:a16="http://schemas.microsoft.com/office/drawing/2014/main" id="{7897640A-AA38-4FC6-8B5C-EA4A08F037E3}"/>
              </a:ext>
            </a:extLst>
          </p:cNvPr>
          <p:cNvSpPr/>
          <p:nvPr/>
        </p:nvSpPr>
        <p:spPr>
          <a:xfrm rot="5400000">
            <a:off x="4660929" y="3074439"/>
            <a:ext cx="1159211" cy="269910"/>
          </a:xfrm>
          <a:prstGeom prst="trapezoi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36" name="Gerade Verbindung mit Pfeil 14">
            <a:extLst>
              <a:ext uri="{FF2B5EF4-FFF2-40B4-BE49-F238E27FC236}">
                <a16:creationId xmlns:a16="http://schemas.microsoft.com/office/drawing/2014/main" id="{08F7AA9E-CCD2-4084-8964-3C6C83CD8278}"/>
              </a:ext>
            </a:extLst>
          </p:cNvPr>
          <p:cNvCxnSpPr>
            <a:cxnSpLocks/>
            <a:stCxn id="34" idx="0"/>
          </p:cNvCxnSpPr>
          <p:nvPr/>
        </p:nvCxnSpPr>
        <p:spPr>
          <a:xfrm>
            <a:off x="5375490" y="3209395"/>
            <a:ext cx="51467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14">
            <a:extLst>
              <a:ext uri="{FF2B5EF4-FFF2-40B4-BE49-F238E27FC236}">
                <a16:creationId xmlns:a16="http://schemas.microsoft.com/office/drawing/2014/main" id="{1DC3D34E-127C-4499-964E-0F99D003EFCD}"/>
              </a:ext>
            </a:extLst>
          </p:cNvPr>
          <p:cNvCxnSpPr>
            <a:cxnSpLocks/>
          </p:cNvCxnSpPr>
          <p:nvPr/>
        </p:nvCxnSpPr>
        <p:spPr>
          <a:xfrm>
            <a:off x="3400630" y="2935074"/>
            <a:ext cx="170494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14">
            <a:extLst>
              <a:ext uri="{FF2B5EF4-FFF2-40B4-BE49-F238E27FC236}">
                <a16:creationId xmlns:a16="http://schemas.microsoft.com/office/drawing/2014/main" id="{857A71B8-82F7-430F-8144-C97E25FCF1EA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3400630" y="3513167"/>
            <a:ext cx="452568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71">
            <a:extLst>
              <a:ext uri="{FF2B5EF4-FFF2-40B4-BE49-F238E27FC236}">
                <a16:creationId xmlns:a16="http://schemas.microsoft.com/office/drawing/2014/main" id="{51B8A613-26C2-4D1C-9180-4ABCCE3F4313}"/>
              </a:ext>
            </a:extLst>
          </p:cNvPr>
          <p:cNvSpPr txBox="1"/>
          <p:nvPr/>
        </p:nvSpPr>
        <p:spPr>
          <a:xfrm>
            <a:off x="3853198" y="3282335"/>
            <a:ext cx="79981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DEC</a:t>
            </a:r>
          </a:p>
        </p:txBody>
      </p:sp>
      <p:cxnSp>
        <p:nvCxnSpPr>
          <p:cNvPr id="53" name="Gerade Verbindung mit Pfeil 14">
            <a:extLst>
              <a:ext uri="{FF2B5EF4-FFF2-40B4-BE49-F238E27FC236}">
                <a16:creationId xmlns:a16="http://schemas.microsoft.com/office/drawing/2014/main" id="{EEC8D574-17E6-439D-8335-043D41577D13}"/>
              </a:ext>
            </a:extLst>
          </p:cNvPr>
          <p:cNvCxnSpPr>
            <a:cxnSpLocks/>
          </p:cNvCxnSpPr>
          <p:nvPr/>
        </p:nvCxnSpPr>
        <p:spPr>
          <a:xfrm>
            <a:off x="4653010" y="3513167"/>
            <a:ext cx="45256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71">
            <a:extLst>
              <a:ext uri="{FF2B5EF4-FFF2-40B4-BE49-F238E27FC236}">
                <a16:creationId xmlns:a16="http://schemas.microsoft.com/office/drawing/2014/main" id="{1FA041AA-973A-4186-B95E-1C42F95E2806}"/>
              </a:ext>
            </a:extLst>
          </p:cNvPr>
          <p:cNvSpPr txBox="1"/>
          <p:nvPr/>
        </p:nvSpPr>
        <p:spPr>
          <a:xfrm rot="16200000">
            <a:off x="1532070" y="3637460"/>
            <a:ext cx="157326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JTAG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1793DF3E-5447-4D0B-B765-7123F63A0AA9}"/>
              </a:ext>
            </a:extLst>
          </p:cNvPr>
          <p:cNvCxnSpPr>
            <a:cxnSpLocks/>
          </p:cNvCxnSpPr>
          <p:nvPr/>
        </p:nvCxnSpPr>
        <p:spPr>
          <a:xfrm flipV="1">
            <a:off x="2955939" y="2933562"/>
            <a:ext cx="448984" cy="275832"/>
          </a:xfrm>
          <a:prstGeom prst="bentConnector3">
            <a:avLst>
              <a:gd name="adj1" fmla="val 52122"/>
            </a:avLst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AD2624A4-A34E-40C2-B5ED-00B18CFCE211}"/>
              </a:ext>
            </a:extLst>
          </p:cNvPr>
          <p:cNvCxnSpPr>
            <a:cxnSpLocks/>
          </p:cNvCxnSpPr>
          <p:nvPr/>
        </p:nvCxnSpPr>
        <p:spPr>
          <a:xfrm>
            <a:off x="2933181" y="3206087"/>
            <a:ext cx="467448" cy="307080"/>
          </a:xfrm>
          <a:prstGeom prst="bentConnector3">
            <a:avLst>
              <a:gd name="adj1" fmla="val 54755"/>
            </a:avLst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DA40028D-12AE-47B4-8B09-0F675A933630}"/>
              </a:ext>
            </a:extLst>
          </p:cNvPr>
          <p:cNvCxnSpPr>
            <a:cxnSpLocks/>
          </p:cNvCxnSpPr>
          <p:nvPr/>
        </p:nvCxnSpPr>
        <p:spPr>
          <a:xfrm>
            <a:off x="4879294" y="2932665"/>
            <a:ext cx="496196" cy="273422"/>
          </a:xfrm>
          <a:prstGeom prst="bentConnector3">
            <a:avLst>
              <a:gd name="adj1" fmla="val 73515"/>
            </a:avLst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91535621-CEF3-4802-B597-1CD70C4AF972}"/>
              </a:ext>
            </a:extLst>
          </p:cNvPr>
          <p:cNvCxnSpPr>
            <a:cxnSpLocks/>
            <a:endCxn id="34" idx="0"/>
          </p:cNvCxnSpPr>
          <p:nvPr/>
        </p:nvCxnSpPr>
        <p:spPr>
          <a:xfrm flipV="1">
            <a:off x="4907853" y="3209395"/>
            <a:ext cx="467637" cy="306356"/>
          </a:xfrm>
          <a:prstGeom prst="bentConnector3">
            <a:avLst>
              <a:gd name="adj1" fmla="val 71856"/>
            </a:avLst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Scroll: Vertical 96">
            <a:extLst>
              <a:ext uri="{FF2B5EF4-FFF2-40B4-BE49-F238E27FC236}">
                <a16:creationId xmlns:a16="http://schemas.microsoft.com/office/drawing/2014/main" id="{9FAC68DC-77D1-434A-ABE2-37424CDCD9C1}"/>
              </a:ext>
            </a:extLst>
          </p:cNvPr>
          <p:cNvSpPr/>
          <p:nvPr/>
        </p:nvSpPr>
        <p:spPr>
          <a:xfrm>
            <a:off x="1209992" y="2252291"/>
            <a:ext cx="1055327" cy="1815695"/>
          </a:xfrm>
          <a:prstGeom prst="verticalScroll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"Header"</a:t>
            </a:r>
          </a:p>
          <a:p>
            <a:pPr algn="ctr"/>
            <a:r>
              <a:rPr lang="de-DE" sz="1100" dirty="0"/>
              <a:t>"StartDec"</a:t>
            </a:r>
          </a:p>
          <a:p>
            <a:pPr algn="ctr"/>
            <a:r>
              <a:rPr lang="de-DE" sz="1000" dirty="0"/>
              <a:t>HMACHead</a:t>
            </a:r>
            <a:endParaRPr lang="de-DE" sz="1400" dirty="0"/>
          </a:p>
          <a:p>
            <a:pPr algn="ctr"/>
            <a:r>
              <a:rPr lang="de-DE" sz="1100" dirty="0"/>
              <a:t>"WrCntr0"</a:t>
            </a:r>
          </a:p>
          <a:p>
            <a:pPr algn="ctr"/>
            <a:r>
              <a:rPr lang="de-DE" sz="1100" dirty="0"/>
              <a:t>02003FE5</a:t>
            </a:r>
          </a:p>
          <a:p>
            <a:pPr algn="ctr"/>
            <a:r>
              <a:rPr lang="de-DE" sz="1100" dirty="0"/>
              <a:t>"WrFDRI"</a:t>
            </a:r>
          </a:p>
          <a:p>
            <a:pPr algn="ctr"/>
            <a:r>
              <a:rPr lang="de-DE" sz="1100" dirty="0"/>
              <a:t>COFFEEEE</a:t>
            </a:r>
          </a:p>
          <a:p>
            <a:pPr algn="ctr"/>
            <a:r>
              <a:rPr lang="de-DE" sz="1100" dirty="0"/>
              <a:t>BADB0070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FE7FFCE-E2D4-4B18-8E70-D0279E8A1DD0}"/>
              </a:ext>
            </a:extLst>
          </p:cNvPr>
          <p:cNvSpPr/>
          <p:nvPr/>
        </p:nvSpPr>
        <p:spPr>
          <a:xfrm>
            <a:off x="1341940" y="3869731"/>
            <a:ext cx="7617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100" dirty="0"/>
              <a:t>HMAC tag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9F12A1F-C2F3-468D-BBA5-ABFBA0DE8534}"/>
              </a:ext>
            </a:extLst>
          </p:cNvPr>
          <p:cNvSpPr/>
          <p:nvPr/>
        </p:nvSpPr>
        <p:spPr>
          <a:xfrm>
            <a:off x="1348979" y="2871788"/>
            <a:ext cx="770890" cy="1187212"/>
          </a:xfrm>
          <a:prstGeom prst="rect">
            <a:avLst/>
          </a:prstGeom>
          <a:solidFill>
            <a:srgbClr val="33CC33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6D9AA2F-598F-4748-9116-EDD464EB8A53}"/>
              </a:ext>
            </a:extLst>
          </p:cNvPr>
          <p:cNvSpPr/>
          <p:nvPr/>
        </p:nvSpPr>
        <p:spPr>
          <a:xfrm>
            <a:off x="1352820" y="2871788"/>
            <a:ext cx="770890" cy="1187212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BBEBBBC-0466-41D3-B43B-0D4DC5DDCCF6}"/>
              </a:ext>
            </a:extLst>
          </p:cNvPr>
          <p:cNvSpPr/>
          <p:nvPr/>
        </p:nvSpPr>
        <p:spPr>
          <a:xfrm rot="2140371">
            <a:off x="1160543" y="3294173"/>
            <a:ext cx="11344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>
                <a:solidFill>
                  <a:srgbClr val="FFFFFF"/>
                </a:solidFill>
              </a:rPr>
              <a:t>Encrypted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40C8E5C-1F87-44D1-B5AA-2F0808D95439}"/>
              </a:ext>
            </a:extLst>
          </p:cNvPr>
          <p:cNvSpPr/>
          <p:nvPr/>
        </p:nvSpPr>
        <p:spPr>
          <a:xfrm>
            <a:off x="2503370" y="1394688"/>
            <a:ext cx="9262630" cy="413224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Text Placeholder 7">
            <a:extLst>
              <a:ext uri="{FF2B5EF4-FFF2-40B4-BE49-F238E27FC236}">
                <a16:creationId xmlns:a16="http://schemas.microsoft.com/office/drawing/2014/main" id="{9CAD9BBB-EC0E-4696-A37C-FBA195B8CD2A}"/>
              </a:ext>
            </a:extLst>
          </p:cNvPr>
          <p:cNvSpPr txBox="1">
            <a:spLocks/>
          </p:cNvSpPr>
          <p:nvPr/>
        </p:nvSpPr>
        <p:spPr>
          <a:xfrm>
            <a:off x="2503370" y="1222991"/>
            <a:ext cx="10273141" cy="792088"/>
          </a:xfrm>
          <a:prstGeom prst="rect">
            <a:avLst/>
          </a:prstGeom>
        </p:spPr>
        <p:txBody>
          <a:bodyPr anchor="ctr"/>
          <a:lstStyle>
            <a:lvl1pPr marL="0" indent="0" algn="l" defTabSz="912310" rtl="0" fontAlgn="base">
              <a:spcBef>
                <a:spcPct val="20000"/>
              </a:spcBef>
              <a:spcAft>
                <a:spcPct val="0"/>
              </a:spcAft>
              <a:buClr>
                <a:srgbClr val="8DAE10"/>
              </a:buClr>
              <a:buFont typeface="Arial" charset="0"/>
              <a:buNone/>
              <a:defRPr sz="3200" b="1" kern="1200">
                <a:solidFill>
                  <a:srgbClr val="003561"/>
                </a:solidFill>
                <a:latin typeface="RubFlama"/>
                <a:ea typeface="+mn-ea"/>
                <a:cs typeface="+mn-cs"/>
              </a:defRPr>
            </a:lvl1pPr>
            <a:lvl2pPr marL="741073" indent="-284918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2pPr>
            <a:lvl3pPr marL="1141108" indent="-227358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3pPr>
            <a:lvl4pPr marL="1598703" indent="-227358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4pPr>
            <a:lvl5pPr marL="2054857" indent="-227358" algn="l" defTabSz="91231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RubFlama"/>
                <a:ea typeface="+mn-ea"/>
                <a:cs typeface="+mn-cs"/>
              </a:defRPr>
            </a:lvl5pPr>
            <a:lvl6pPr marL="2512741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604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466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330" indent="-228432" algn="l" defTabSz="9137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/>
              <a:t>FPGA</a:t>
            </a:r>
          </a:p>
        </p:txBody>
      </p:sp>
    </p:spTree>
    <p:extLst>
      <p:ext uri="{BB962C8B-B14F-4D97-AF65-F5344CB8AC3E}">
        <p14:creationId xmlns:p14="http://schemas.microsoft.com/office/powerpoint/2010/main" val="220111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7" grpId="0" animBg="1"/>
      <p:bldP spid="85" grpId="0" animBg="1"/>
      <p:bldP spid="95" grpId="0"/>
      <p:bldP spid="98" grpId="0"/>
      <p:bldP spid="33" grpId="0" animBg="1"/>
      <p:bldP spid="34" grpId="0" animBg="1"/>
      <p:bldP spid="50" grpId="0" animBg="1"/>
      <p:bldP spid="56" grpId="0" animBg="1"/>
      <p:bldP spid="97" grpId="0" animBg="1"/>
      <p:bldP spid="47" grpId="0"/>
      <p:bldP spid="68" grpId="0" animBg="1"/>
      <p:bldP spid="77" grpId="0" animBg="1"/>
      <p:bldP spid="77" grpId="1" animBg="1"/>
      <p:bldP spid="71" grpId="0"/>
      <p:bldP spid="71" grpId="1"/>
    </p:bldLst>
  </p:timing>
</p:sld>
</file>

<file path=ppt/theme/theme1.xml><?xml version="1.0" encoding="utf-8"?>
<a:theme xmlns:a="http://schemas.openxmlformats.org/drawingml/2006/main" name="Title">
  <a:themeElements>
    <a:clrScheme name="RUB">
      <a:dk1>
        <a:srgbClr val="003560"/>
      </a:dk1>
      <a:lt1>
        <a:sysClr val="window" lastClr="FFFFFF"/>
      </a:lt1>
      <a:dk2>
        <a:srgbClr val="003560"/>
      </a:dk2>
      <a:lt2>
        <a:srgbClr val="E7E7E7"/>
      </a:lt2>
      <a:accent1>
        <a:srgbClr val="003560"/>
      </a:accent1>
      <a:accent2>
        <a:srgbClr val="90AE10"/>
      </a:accent2>
      <a:accent3>
        <a:srgbClr val="000000"/>
      </a:accent3>
      <a:accent4>
        <a:srgbClr val="FF0000"/>
      </a:accent4>
      <a:accent5>
        <a:srgbClr val="C00000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 lnSpcReduction="10000"/>
      </a:bodyPr>
      <a:lstStyle>
        <a:defPPr eaLnBrk="1" hangingPunct="1">
          <a:defRPr sz="2800" b="1" dirty="0" smtClean="0">
            <a:solidFill>
              <a:srgbClr val="8DAE10"/>
            </a:solidFill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ontent">
  <a:themeElements>
    <a:clrScheme name="RUB">
      <a:dk1>
        <a:srgbClr val="003560"/>
      </a:dk1>
      <a:lt1>
        <a:sysClr val="window" lastClr="FFFFFF"/>
      </a:lt1>
      <a:dk2>
        <a:srgbClr val="003560"/>
      </a:dk2>
      <a:lt2>
        <a:srgbClr val="E7E7E7"/>
      </a:lt2>
      <a:accent1>
        <a:srgbClr val="003560"/>
      </a:accent1>
      <a:accent2>
        <a:srgbClr val="90AE10"/>
      </a:accent2>
      <a:accent3>
        <a:srgbClr val="000000"/>
      </a:accent3>
      <a:accent4>
        <a:srgbClr val="FF0000"/>
      </a:accent4>
      <a:accent5>
        <a:srgbClr val="C00000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utro">
  <a:themeElements>
    <a:clrScheme name="RUB">
      <a:dk1>
        <a:srgbClr val="003560"/>
      </a:dk1>
      <a:lt1>
        <a:sysClr val="window" lastClr="FFFFFF"/>
      </a:lt1>
      <a:dk2>
        <a:srgbClr val="003560"/>
      </a:dk2>
      <a:lt2>
        <a:srgbClr val="E7E7E7"/>
      </a:lt2>
      <a:accent1>
        <a:srgbClr val="003560"/>
      </a:accent1>
      <a:accent2>
        <a:srgbClr val="90AE10"/>
      </a:accent2>
      <a:accent3>
        <a:srgbClr val="000000"/>
      </a:accent3>
      <a:accent4>
        <a:srgbClr val="FF0000"/>
      </a:accent4>
      <a:accent5>
        <a:srgbClr val="C00000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 lnSpcReduction="10000"/>
      </a:bodyPr>
      <a:lstStyle>
        <a:defPPr eaLnBrk="1" hangingPunct="1">
          <a:defRPr sz="2800" b="1" dirty="0" smtClean="0">
            <a:solidFill>
              <a:srgbClr val="8DAE10"/>
            </a:solidFill>
            <a:cs typeface="Arial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1721</Words>
  <Application>Microsoft Office PowerPoint</Application>
  <PresentationFormat>Widescreen</PresentationFormat>
  <Paragraphs>604</Paragraphs>
  <Slides>33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RubFlama</vt:lpstr>
      <vt:lpstr>Title</vt:lpstr>
      <vt:lpstr>Content</vt:lpstr>
      <vt:lpstr>Custom Design</vt:lpstr>
      <vt:lpstr>Outro</vt:lpstr>
      <vt:lpstr>Starbleed A Full Break of the Bitstream Encryption of Xilinx 7-Series FPGAs</vt:lpstr>
      <vt:lpstr>PowerPoint Presentation</vt:lpstr>
      <vt:lpstr>Starbleed A Full Break of the Bitstream Encryption of Xilinx 7-Series FPGAs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2014-08-31T09:56:19Z</dcterms:created>
  <dcterms:modified xsi:type="dcterms:W3CDTF">2020-04-30T15:41:48Z</dcterms:modified>
</cp:coreProperties>
</file>