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XXX: pokeball?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46a8a4d1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46a8a4d1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FIXME: Installer screenshot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FIXME: confirm Clawgrip wants credit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46a8a4d13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46a8a4d13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FIXME: annotation screemshot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46a8a4d1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46a8a4d1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FIXME: screenshot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c1cff7bc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fc1cff7bc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FIXME: screenshot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46a8a4d13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46a8a4d13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c1cff7bc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c1cff7bc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fc1cff7bc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fc1cff7bc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fc1cff7bc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fc1cff7b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fc1cff7bc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fc1cff7bc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fc1cff7bc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fc1cff7bc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fc1cff7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fc1cff7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46a8a4d13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46a8a4d13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fc1cff7bc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fc1cff7bc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Crazy ideas: fluorinert, redox shield reactions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fc1cff7bc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fc1cff7bc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Probably requires halogen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fc1cff7bc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fc1cff7bc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fc1cff7bc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fc1cff7bc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fc1cff7bc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fc1cff7bc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fc1cff7bc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fc1cff7bc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fc1cff7bc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fc1cff7bc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fc1cff7bc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fc1cff7b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fc1cff7bc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fc1cff7bc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fc1cff7bc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fc1cff7bc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ce0df38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3ce0df38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fc1cff7bc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fc1cff7bc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fc1cff7bc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fc1cff7bc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fc1cff7bc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6fc1cff7bc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fc1cff7bc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6fc1cff7bc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c1cff7bc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c1cff7bc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fc1cff7bc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fc1cff7bc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fc1cff7bc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fc1cff7bc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fc1cff7bc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fc1cff7bc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fc1cff7bc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fc1cff7bc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fc1cff7bc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fc1cff7bc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replace ROM w/ Game Boy boot ROM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45f51e0d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45f51e0d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46a8a4d13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46a8a4d13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c1cff7bc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c1cff7b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media.hardwear.io/bits-from-the-matrix-optical-rom-extraction-chris-gerlinsky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hyperlink" Target="https://media.hardwear.io/bits-from-the-matrix-optical-rom-extraction-chris-gerlinsky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hyperlink" Target="https://github.com/andrew-gardner/django-monkeys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github.com/AdamLaurie/rompar" TargetMode="External"/><Relationship Id="rId4" Type="http://schemas.openxmlformats.org/officeDocument/2006/relationships/hyperlink" Target="https://github.com/andrew-gardner/django-monkeys" TargetMode="External"/><Relationship Id="rId5" Type="http://schemas.openxmlformats.org/officeDocument/2006/relationships/hyperlink" Target="https://github.com/SiliconAnalysis/zorrom" TargetMode="External"/><Relationship Id="rId6" Type="http://schemas.openxmlformats.org/officeDocument/2006/relationships/hyperlink" Target="https://github.com/SiliconAnalysis/bitviewer/" TargetMode="External"/><Relationship Id="rId7" Type="http://schemas.openxmlformats.org/officeDocument/2006/relationships/hyperlink" Target="https://github.com/SiliconAnalysis/bitract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hyperlink" Target="https://github.com/AdamLaurie/romp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483" y="568250"/>
            <a:ext cx="3024976" cy="25840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20705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Capturing Mask ROMs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41600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McMaster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Hardwear.io 2020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709" y="977412"/>
            <a:ext cx="2301820" cy="17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Rompar: Windowz support!</a:t>
            </a:r>
            <a:endParaRPr/>
          </a:p>
        </p:txBody>
      </p:sp>
      <p:sp>
        <p:nvSpPr>
          <p:cNvPr id="173" name="Google Shape;173;p22"/>
          <p:cNvSpPr txBox="1"/>
          <p:nvPr>
            <p:ph idx="1" type="body"/>
          </p:nvPr>
        </p:nvSpPr>
        <p:spPr>
          <a:xfrm>
            <a:off x="311700" y="1152475"/>
            <a:ext cx="43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popular demand, Clawgrip created a Windows installer!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rompar</a:t>
            </a:r>
            <a:endParaRPr/>
          </a:p>
        </p:txBody>
      </p:sp>
      <p:sp>
        <p:nvSpPr>
          <p:cNvPr id="179" name="Google Shape;179;p23"/>
          <p:cNvSpPr txBox="1"/>
          <p:nvPr>
            <p:ph idx="1" type="body"/>
          </p:nvPr>
        </p:nvSpPr>
        <p:spPr>
          <a:xfrm>
            <a:off x="311700" y="1152475"/>
            <a:ext cx="43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--txt: discard db and load new .txt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Load from another program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--dx/--dy: re-align grid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Load new image onto existing layout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--annotate: highlight bits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Quickly triage CV results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to bits: </a:t>
            </a:r>
            <a:r>
              <a:rPr lang="en"/>
              <a:t>Bitract	</a:t>
            </a:r>
            <a:endParaRPr/>
          </a:p>
        </p:txBody>
      </p:sp>
      <p:sp>
        <p:nvSpPr>
          <p:cNvPr id="185" name="Google Shape;185;p24"/>
          <p:cNvSpPr txBox="1"/>
          <p:nvPr>
            <p:ph idx="1" type="body"/>
          </p:nvPr>
        </p:nvSpPr>
        <p:spPr>
          <a:xfrm>
            <a:off x="311700" y="1152475"/>
            <a:ext cx="43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Chris Gerlinsky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Convert microscope image to bitmap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C++</a:t>
            </a:r>
            <a:endParaRPr/>
          </a:p>
        </p:txBody>
      </p:sp>
      <p:sp>
        <p:nvSpPr>
          <p:cNvPr id="186" name="Google Shape;186;p24"/>
          <p:cNvSpPr txBox="1"/>
          <p:nvPr/>
        </p:nvSpPr>
        <p:spPr>
          <a:xfrm>
            <a:off x="1292700" y="4764125"/>
            <a:ext cx="65586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https://media.hardwear.io/bits-from-the-matrix-optical-rom-extraction-chris-gerlinsky/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Bits to binary: Zorrom</a:t>
            </a:r>
            <a:r>
              <a:rPr lang="en"/>
              <a:t>	</a:t>
            </a:r>
            <a:endParaRPr/>
          </a:p>
        </p:txBody>
      </p:sp>
      <p:sp>
        <p:nvSpPr>
          <p:cNvPr id="192" name="Google Shape;192;p25"/>
          <p:cNvSpPr txBox="1"/>
          <p:nvPr>
            <p:ph idx="1" type="body"/>
          </p:nvPr>
        </p:nvSpPr>
        <p:spPr>
          <a:xfrm>
            <a:off x="311700" y="1152475"/>
            <a:ext cx="43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Built in chip specific algorithms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Python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Bits to binary: Bitviewer	</a:t>
            </a:r>
            <a:endParaRPr/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311700" y="1152475"/>
            <a:ext cx="43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Built in permutation post processing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C++</a:t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500" y="1980100"/>
            <a:ext cx="5066999" cy="2727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1292700" y="4764125"/>
            <a:ext cx="65586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https://media.hardwear.io/bits-from-the-matrix-optical-rom-extraction-chris-gerlinsky/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Django-monkeys</a:t>
            </a:r>
            <a:endParaRPr/>
          </a:p>
        </p:txBody>
      </p:sp>
      <p:sp>
        <p:nvSpPr>
          <p:cNvPr id="206" name="Google Shape;206;p27"/>
          <p:cNvSpPr txBox="1"/>
          <p:nvPr>
            <p:ph idx="1" type="body"/>
          </p:nvPr>
        </p:nvSpPr>
        <p:spPr>
          <a:xfrm>
            <a:off x="311700" y="1152475"/>
            <a:ext cx="482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MAME c</a:t>
            </a:r>
            <a:r>
              <a:rPr lang="en"/>
              <a:t>rowdsourced ROM capture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Post processing combines 5 results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Flags bad/</a:t>
            </a:r>
            <a:r>
              <a:rPr lang="en"/>
              <a:t>inconsistent </a:t>
            </a:r>
            <a:r>
              <a:rPr lang="en"/>
              <a:t>bits for review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99.99% =&gt; 99.999% accuracy vs CV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64Kb ROMs practical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563" y="1178375"/>
            <a:ext cx="3045325" cy="27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593850" y="4527675"/>
            <a:ext cx="7956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u="sng">
                <a:solidFill>
                  <a:schemeClr val="accent5"/>
                </a:solidFill>
                <a:hlinkClick r:id="rId4"/>
              </a:rPr>
              <a:t>https://github.com/andrew-gardner/django-monkeys</a:t>
            </a:r>
            <a:endParaRPr/>
          </a:p>
        </p:txBody>
      </p:sp>
      <p:sp>
        <p:nvSpPr>
          <p:cNvPr id="209" name="Google Shape;209;p27"/>
          <p:cNvSpPr txBox="1"/>
          <p:nvPr/>
        </p:nvSpPr>
        <p:spPr>
          <a:xfrm>
            <a:off x="5742175" y="3965125"/>
            <a:ext cx="27261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Fujitsu MB86233 DSP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Contact NAND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processing</a:t>
            </a:r>
            <a:endParaRPr/>
          </a:p>
        </p:txBody>
      </p:sp>
      <p:sp>
        <p:nvSpPr>
          <p:cNvPr id="215" name="Google Shape;215;p28"/>
          <p:cNvSpPr txBox="1"/>
          <p:nvPr>
            <p:ph idx="1" type="body"/>
          </p:nvPr>
        </p:nvSpPr>
        <p:spPr>
          <a:xfrm>
            <a:off x="311700" y="1152475"/>
            <a:ext cx="482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the bit order?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</a:t>
            </a:r>
            <a:r>
              <a:rPr lang="en"/>
              <a:t>addresses</a:t>
            </a:r>
            <a:r>
              <a:rPr lang="en"/>
              <a:t> often unused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Permute until disassembles cleanly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 for strings</a:t>
            </a: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225" y="1204313"/>
            <a:ext cx="3705300" cy="273486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/>
        </p:nvSpPr>
        <p:spPr>
          <a:xfrm>
            <a:off x="4753225" y="4125775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Atmel MARC4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Adam Laurie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mplant mask ROM</a:t>
            </a:r>
            <a:endParaRPr/>
          </a:p>
        </p:txBody>
      </p:sp>
      <p:sp>
        <p:nvSpPr>
          <p:cNvPr id="223" name="Google Shape;22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Primary ROM technology since mid 90s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Doping differences usually not visible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to do?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9400" y="2520875"/>
            <a:ext cx="4865200" cy="21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Implant staining</a:t>
            </a:r>
            <a:endParaRPr/>
          </a:p>
        </p:txBody>
      </p:sp>
      <p:sp>
        <p:nvSpPr>
          <p:cNvPr id="230" name="Google Shape;23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Stain: chemical solution to reveal doping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Ex: Dash etch (</a:t>
            </a:r>
            <a:r>
              <a:rPr lang="en"/>
              <a:t>HNO3, HAc, HF)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this also work on implants?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425" y="2444920"/>
            <a:ext cx="4575426" cy="16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2814000" y="4212500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unstained, right: stained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Top: brightfield, bottom: DIC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Implant ROM stained</a:t>
            </a:r>
            <a:endParaRPr/>
          </a:p>
        </p:txBody>
      </p:sp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Sort of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Worked only on first generation implant ROMs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200" y="548650"/>
            <a:ext cx="29908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450" y="1804925"/>
            <a:ext cx="28003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4708" y="3336388"/>
            <a:ext cx="3117825" cy="10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5327475" y="4488225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Sharp SM4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(Nintendo 6102 CIC)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mask ROM?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 coded bits on a chip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for main firmware, boot ROM, or configuration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Low cost per bit, but inflexible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138" y="2272063"/>
            <a:ext cx="164782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072" y="2677109"/>
            <a:ext cx="1986800" cy="19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 vs new results</a:t>
            </a:r>
            <a:endParaRPr/>
          </a:p>
        </p:txBody>
      </p:sp>
      <p:sp>
        <p:nvSpPr>
          <p:cNvPr id="248" name="Google Shape;248;p32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FIXME: add SB before and after tuning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Dash: metal contamination</a:t>
            </a:r>
            <a:endParaRPr/>
          </a:p>
        </p:txBody>
      </p:sp>
      <p:sp>
        <p:nvSpPr>
          <p:cNvPr id="254" name="Google Shape;254;p33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Metal seems to oxidize Si, pre-maturely etching it when removing SiO2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Symptom: metal tracks visible on raw Si substrate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Remove metal w/ lapping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 concentration HF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Remove metal w/ phosphoric acid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3"/>
          <p:cNvSpPr txBox="1"/>
          <p:nvPr/>
        </p:nvSpPr>
        <p:spPr>
          <a:xfrm>
            <a:off x="4970300" y="4488225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Sharp SM4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(Nintendo 6102 CIC)</a:t>
            </a:r>
            <a:endParaRPr/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400" y="1170125"/>
            <a:ext cx="4077289" cy="31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Dash: light dependence</a:t>
            </a:r>
            <a:endParaRPr/>
          </a:p>
        </p:txBody>
      </p:sp>
      <p:sp>
        <p:nvSpPr>
          <p:cNvPr id="262" name="Google Shape;262;p34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 light enhances selectively dramatically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required for older chips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Right: w/o light sometimes revealed bits, but never well. Consistent with light</a:t>
            </a:r>
            <a:endParaRPr/>
          </a:p>
        </p:txBody>
      </p:sp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400" y="860225"/>
            <a:ext cx="4360200" cy="342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/>
          <p:nvPr/>
        </p:nvSpPr>
        <p:spPr>
          <a:xfrm>
            <a:off x="5005350" y="4363000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Sanyo LC5...?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(RSA SecurID 2C)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 woes: temperature</a:t>
            </a:r>
            <a:endParaRPr/>
          </a:p>
        </p:txBody>
      </p:sp>
      <p:sp>
        <p:nvSpPr>
          <p:cNvPr id="270" name="Google Shape;270;p35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Etch rates strongly temperature dependent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Acetic acid (HAc) freezing point: 62°F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 cold lab =&gt; ruined chip</a:t>
            </a:r>
            <a:endParaRPr/>
          </a:p>
        </p:txBody>
      </p:sp>
      <p:pic>
        <p:nvPicPr>
          <p:cNvPr id="271" name="Google Shape;2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400" y="1170125"/>
            <a:ext cx="4244465" cy="318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 woes: don't over-etch!</a:t>
            </a:r>
            <a:endParaRPr/>
          </a:p>
        </p:txBody>
      </p:sp>
      <p:sp>
        <p:nvSpPr>
          <p:cNvPr id="277" name="Google Shape;277;p36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Implant very thin =&gt; easy to destroy the bits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Symptom: all bits one polarity</a:t>
            </a:r>
            <a:endParaRPr/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38" y="2254525"/>
            <a:ext cx="3286624" cy="2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725" y="1094663"/>
            <a:ext cx="406042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Dash: onto newer chips</a:t>
            </a:r>
            <a:endParaRPr/>
          </a:p>
        </p:txBody>
      </p:sp>
      <p:sp>
        <p:nvSpPr>
          <p:cNvPr id="285" name="Google Shape;285;p37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So-so results extracting bits from newer GeneralPlus MCUs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Suspect due to uneven metal removal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Looking into lapping to fix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Optical resolution limits =&gt; SEM imaging</a:t>
            </a:r>
            <a:endParaRPr/>
          </a:p>
        </p:txBody>
      </p:sp>
      <p:pic>
        <p:nvPicPr>
          <p:cNvPr id="286" name="Google Shape;2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500" y="895250"/>
            <a:ext cx="4360201" cy="335298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 txBox="1"/>
          <p:nvPr/>
        </p:nvSpPr>
        <p:spPr>
          <a:xfrm>
            <a:off x="4996550" y="4411450"/>
            <a:ext cx="32061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GeneralPlus GPL</a:t>
            </a:r>
            <a:r>
              <a:rPr lang="en"/>
              <a:t>168001A-068A-C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/>
          <p:nvPr>
            <p:ph type="title"/>
          </p:nvPr>
        </p:nvSpPr>
        <p:spPr>
          <a:xfrm>
            <a:off x="35025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techniques</a:t>
            </a:r>
            <a:endParaRPr/>
          </a:p>
        </p:txBody>
      </p:sp>
      <p:sp>
        <p:nvSpPr>
          <p:cNvPr id="293" name="Google Shape;293;p38"/>
          <p:cNvSpPr txBox="1"/>
          <p:nvPr>
            <p:ph type="title"/>
          </p:nvPr>
        </p:nvSpPr>
        <p:spPr>
          <a:xfrm>
            <a:off x="311700" y="2813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(less common or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often impractical)</a:t>
            </a: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Scanning Capacitance Microscopy</a:t>
            </a:r>
            <a:endParaRPr/>
          </a:p>
        </p:txBody>
      </p:sp>
      <p:sp>
        <p:nvSpPr>
          <p:cNvPr id="299" name="Google Shape;29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Probe records doping dependent capacitance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Relatively slow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AFM =&gt; somewhat uncommon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STM =&gt; SCM conversion?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327" y="2655975"/>
            <a:ext cx="4095350" cy="20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9"/>
          <p:cNvSpPr txBox="1"/>
          <p:nvPr/>
        </p:nvSpPr>
        <p:spPr>
          <a:xfrm>
            <a:off x="433450" y="4703625"/>
            <a:ext cx="76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https://www.bruker.com/products/surface-and-dimensional-analysis/atomic-force-microscopes/modes/modes/nanoelectrical-modes/scm.html</a:t>
            </a:r>
            <a:endParaRPr sz="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PVC for dead EPROM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Passive Voltage Contrast (PVC)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EPROM charge repels electron beam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concept for implant ROM</a:t>
            </a:r>
            <a:endParaRPr/>
          </a:p>
        </p:txBody>
      </p:sp>
      <p:pic>
        <p:nvPicPr>
          <p:cNvPr id="308" name="Google Shape;3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350" y="2177470"/>
            <a:ext cx="3452650" cy="27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2325" y="390838"/>
            <a:ext cx="2869975" cy="43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listening!</a:t>
            </a:r>
            <a:endParaRPr/>
          </a:p>
        </p:txBody>
      </p:sp>
      <p:sp>
        <p:nvSpPr>
          <p:cNvPr id="315" name="Google Shape;31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John McMaster &lt;JohnDMcMaster@gmail.com&gt;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@JohnDMcMaster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https://github.com/AdamLaurie/rompar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https://github.com/andrew-gardner/django-monkeys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https://github.com/SiliconAnalysis/zorrom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https://github.com/SiliconAnalysis/bitviewer/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https://github.com/SiliconAnalysis/bitract/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extract it?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Analyze boot security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 broken hardware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Emulate</a:t>
            </a:r>
            <a:r>
              <a:rPr lang="en"/>
              <a:t> classic arcade games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775" y="3272900"/>
            <a:ext cx="4757900" cy="145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175" y="356525"/>
            <a:ext cx="2501100" cy="25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125" y="2466418"/>
            <a:ext cx="3737051" cy="2102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</a:t>
            </a:r>
            <a:endParaRPr/>
          </a:p>
        </p:txBody>
      </p:sp>
      <p:sp>
        <p:nvSpPr>
          <p:cNvPr id="321" name="Google Shape;32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Dash etch work?</a:t>
            </a:r>
            <a:endParaRPr/>
          </a:p>
        </p:txBody>
      </p:sp>
      <p:sp>
        <p:nvSpPr>
          <p:cNvPr id="327" name="Google Shape;327;p43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HNO3, HAc, HF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HNO3 oxidizing Si =&gt; SiO2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HF eating SiO2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Competing reactions influenced by doping</a:t>
            </a:r>
            <a:endParaRPr/>
          </a:p>
        </p:txBody>
      </p:sp>
      <p:pic>
        <p:nvPicPr>
          <p:cNvPr id="328" name="Google Shape;3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17725"/>
            <a:ext cx="4360202" cy="348816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3"/>
          <p:cNvSpPr txBox="1"/>
          <p:nvPr/>
        </p:nvSpPr>
        <p:spPr>
          <a:xfrm>
            <a:off x="4945950" y="4505875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Xilinx XC2C32A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Zonenberg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many more ways!</a:t>
            </a:r>
            <a:endParaRPr/>
          </a:p>
        </p:txBody>
      </p:sp>
      <p:pic>
        <p:nvPicPr>
          <p:cNvPr id="335" name="Google Shape;3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625" y="1975200"/>
            <a:ext cx="1555425" cy="29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Technology: contact, transistor, implant, etc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 vs NAND, endianess, parity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Mostly ignore specifics: just resolve bits!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925" y="2283425"/>
            <a:ext cx="1393200" cy="26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contact NOR</a:t>
            </a:r>
            <a:endParaRPr/>
          </a:p>
        </p:txBody>
      </p:sp>
      <p:sp>
        <p:nvSpPr>
          <p:cNvPr id="343" name="Google Shape;34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350" y="1152475"/>
            <a:ext cx="1905000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6825" y="1152475"/>
            <a:ext cx="426659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CMOS Transistor 101</a:t>
            </a:r>
            <a:endParaRPr/>
          </a:p>
        </p:txBody>
      </p:sp>
      <p:sp>
        <p:nvSpPr>
          <p:cNvPr id="351" name="Google Shape;351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Green: diffusion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Red: polysilicon gate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Voltage on red line controls current flowing between adjacent green areas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Black dots: contact/via between layers (ie green to cross hatch)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Cross hatched: metal traces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Misc images from Sergei P. Skorobogatov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79625" y="2697457"/>
            <a:ext cx="1584750" cy="28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Dash: clean clean clean!</a:t>
            </a:r>
            <a:endParaRPr/>
          </a:p>
        </p:txBody>
      </p:sp>
      <p:sp>
        <p:nvSpPr>
          <p:cNvPr id="358" name="Google Shape;358;p47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 contamination =&gt; large effect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Rinse acetone or water w/ IPA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Blow dry if possible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7"/>
          <p:cNvSpPr txBox="1"/>
          <p:nvPr/>
        </p:nvSpPr>
        <p:spPr>
          <a:xfrm>
            <a:off x="4970300" y="4488225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Xilinx XC2018</a:t>
            </a:r>
            <a:endParaRPr/>
          </a:p>
        </p:txBody>
      </p:sp>
      <p:pic>
        <p:nvPicPr>
          <p:cNvPr id="360" name="Google Shape;3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325" y="1152475"/>
            <a:ext cx="3134246" cy="318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650" y="2735500"/>
            <a:ext cx="2940121" cy="220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VCT for mask ROM?	</a:t>
            </a:r>
            <a:endParaRPr/>
          </a:p>
        </p:txBody>
      </p:sp>
      <p:sp>
        <p:nvSpPr>
          <p:cNvPr id="367" name="Google Shape;367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Implant ROM capacitance varies by bit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Capacitively couple through by biasing sample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idea using laser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2400100"/>
            <a:ext cx="3231749" cy="242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2325" y="390838"/>
            <a:ext cx="2869975" cy="43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Dash: summary</a:t>
            </a:r>
            <a:endParaRPr/>
          </a:p>
        </p:txBody>
      </p:sp>
      <p:sp>
        <p:nvSpPr>
          <p:cNvPr id="375" name="Google Shape;375;p49"/>
          <p:cNvSpPr txBox="1"/>
          <p:nvPr>
            <p:ph idx="1" type="body"/>
          </p:nvPr>
        </p:nvSpPr>
        <p:spPr>
          <a:xfrm>
            <a:off x="311700" y="1152475"/>
            <a:ext cx="41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Thin bits need to be very evenly developed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Removing above layers can make it difficult to present an even surface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Older chips easier to process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 light helps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best way is easy street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Try to use JTAG or other test interfaces to directly dump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Try getting code execution and "trojan" 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Ex: issue NMI until stack overflow into external memory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Try glitching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Ex: Sharp SM4 change instruction mid instruction phase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talk is about when all of that failed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750" y="3096250"/>
            <a:ext cx="2648525" cy="17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750" y="2111100"/>
            <a:ext cx="1555425" cy="29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215375" y="502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 ROM</a:t>
            </a:r>
            <a:r>
              <a:rPr lang="en"/>
              <a:t>: metal NAND ROM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Activate all red control lines except one ("NAND") </a:t>
            </a:r>
            <a:r>
              <a:rPr lang="en"/>
              <a:t>to read out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Metal bypass jumpers (via contacts) may or may not be present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jumper: 0, else 1; read out along columns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But: details don't actually matter!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025" y="2558513"/>
            <a:ext cx="3790424" cy="20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4882488" y="4645850"/>
            <a:ext cx="23955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 Blaster CT1741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nats</a:t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314663" y="4767200"/>
            <a:ext cx="36216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Sergei P. Skorobogatov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Lets get some bits!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439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 entire ROM under microscope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Crossed polarization can help enhance contrast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Small: type up by hand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...but this quickly gets tiresome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699" y="1045812"/>
            <a:ext cx="3579400" cy="2866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5706650" y="4011050"/>
            <a:ext cx="23955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Mitsubishi MSL8042 CPU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NOR, brightfield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>
            <a:off x="1733275" y="1336388"/>
            <a:ext cx="1600200" cy="68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rompar</a:t>
            </a:r>
            <a:endParaRPr b="1" sz="2400"/>
          </a:p>
        </p:txBody>
      </p:sp>
      <p:sp>
        <p:nvSpPr>
          <p:cNvPr id="105" name="Google Shape;105;p19"/>
          <p:cNvSpPr/>
          <p:nvPr/>
        </p:nvSpPr>
        <p:spPr>
          <a:xfrm>
            <a:off x="1618975" y="2511788"/>
            <a:ext cx="1828800" cy="11430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django-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monkeys</a:t>
            </a:r>
            <a:endParaRPr b="1" sz="2400"/>
          </a:p>
        </p:txBody>
      </p:sp>
      <p:sp>
        <p:nvSpPr>
          <p:cNvPr id="106" name="Google Shape;106;p19"/>
          <p:cNvSpPr/>
          <p:nvPr/>
        </p:nvSpPr>
        <p:spPr>
          <a:xfrm>
            <a:off x="1733275" y="4144388"/>
            <a:ext cx="1600200" cy="68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bitract</a:t>
            </a:r>
            <a:endParaRPr b="1" sz="2400"/>
          </a:p>
        </p:txBody>
      </p:sp>
      <p:sp>
        <p:nvSpPr>
          <p:cNvPr id="107" name="Google Shape;107;p19"/>
          <p:cNvSpPr/>
          <p:nvPr/>
        </p:nvSpPr>
        <p:spPr>
          <a:xfrm>
            <a:off x="4142375" y="1915338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.txt</a:t>
            </a:r>
            <a:endParaRPr b="1" sz="2400"/>
          </a:p>
        </p:txBody>
      </p:sp>
      <p:sp>
        <p:nvSpPr>
          <p:cNvPr id="108" name="Google Shape;108;p19"/>
          <p:cNvSpPr/>
          <p:nvPr/>
        </p:nvSpPr>
        <p:spPr>
          <a:xfrm>
            <a:off x="4142375" y="4144388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.png</a:t>
            </a:r>
            <a:endParaRPr b="1" sz="2400"/>
          </a:p>
        </p:txBody>
      </p:sp>
      <p:sp>
        <p:nvSpPr>
          <p:cNvPr id="109" name="Google Shape;109;p19"/>
          <p:cNvSpPr/>
          <p:nvPr/>
        </p:nvSpPr>
        <p:spPr>
          <a:xfrm>
            <a:off x="6112300" y="1915363"/>
            <a:ext cx="1600200" cy="6858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zorrom</a:t>
            </a:r>
            <a:endParaRPr b="1" sz="2400"/>
          </a:p>
        </p:txBody>
      </p:sp>
      <p:sp>
        <p:nvSpPr>
          <p:cNvPr id="110" name="Google Shape;110;p19"/>
          <p:cNvSpPr/>
          <p:nvPr/>
        </p:nvSpPr>
        <p:spPr>
          <a:xfrm>
            <a:off x="6069525" y="4144413"/>
            <a:ext cx="1828800" cy="6858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bitviewer</a:t>
            </a:r>
            <a:endParaRPr b="1" sz="2400"/>
          </a:p>
        </p:txBody>
      </p:sp>
      <p:sp>
        <p:nvSpPr>
          <p:cNvPr id="111" name="Google Shape;111;p19"/>
          <p:cNvSpPr/>
          <p:nvPr/>
        </p:nvSpPr>
        <p:spPr>
          <a:xfrm>
            <a:off x="8143075" y="2937063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.bin</a:t>
            </a:r>
            <a:endParaRPr b="1" sz="2400"/>
          </a:p>
        </p:txBody>
      </p:sp>
      <p:sp>
        <p:nvSpPr>
          <p:cNvPr id="112" name="Google Shape;112;p19"/>
          <p:cNvSpPr/>
          <p:nvPr/>
        </p:nvSpPr>
        <p:spPr>
          <a:xfrm>
            <a:off x="114475" y="2740388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.jpg</a:t>
            </a:r>
            <a:endParaRPr b="1" sz="2400"/>
          </a:p>
        </p:txBody>
      </p:sp>
      <p:cxnSp>
        <p:nvCxnSpPr>
          <p:cNvPr id="113" name="Google Shape;113;p19"/>
          <p:cNvCxnSpPr>
            <a:stCxn id="108" idx="0"/>
            <a:endCxn id="107" idx="2"/>
          </p:cNvCxnSpPr>
          <p:nvPr/>
        </p:nvCxnSpPr>
        <p:spPr>
          <a:xfrm rot="10800000">
            <a:off x="4599575" y="2601188"/>
            <a:ext cx="0" cy="1543200"/>
          </a:xfrm>
          <a:prstGeom prst="straightConnector1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14" name="Google Shape;114;p19"/>
          <p:cNvCxnSpPr>
            <a:stCxn id="112" idx="3"/>
            <a:endCxn id="104" idx="1"/>
          </p:cNvCxnSpPr>
          <p:nvPr/>
        </p:nvCxnSpPr>
        <p:spPr>
          <a:xfrm flipH="1" rot="10800000">
            <a:off x="1028875" y="1679288"/>
            <a:ext cx="704400" cy="1404000"/>
          </a:xfrm>
          <a:prstGeom prst="straightConnector1">
            <a:avLst/>
          </a:prstGeom>
          <a:noFill/>
          <a:ln cap="flat" cmpd="sng" w="76200">
            <a:solidFill>
              <a:srgbClr val="5B0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5" name="Google Shape;115;p19"/>
          <p:cNvCxnSpPr>
            <a:stCxn id="112" idx="3"/>
            <a:endCxn id="106" idx="1"/>
          </p:cNvCxnSpPr>
          <p:nvPr/>
        </p:nvCxnSpPr>
        <p:spPr>
          <a:xfrm>
            <a:off x="1028875" y="3083288"/>
            <a:ext cx="704400" cy="1404000"/>
          </a:xfrm>
          <a:prstGeom prst="straightConnector1">
            <a:avLst/>
          </a:prstGeom>
          <a:noFill/>
          <a:ln cap="flat" cmpd="sng" w="76200">
            <a:solidFill>
              <a:srgbClr val="5B0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6" name="Google Shape;116;p19"/>
          <p:cNvCxnSpPr>
            <a:stCxn id="112" idx="3"/>
            <a:endCxn id="105" idx="1"/>
          </p:cNvCxnSpPr>
          <p:nvPr/>
        </p:nvCxnSpPr>
        <p:spPr>
          <a:xfrm>
            <a:off x="1028875" y="3083288"/>
            <a:ext cx="590100" cy="0"/>
          </a:xfrm>
          <a:prstGeom prst="straightConnector1">
            <a:avLst/>
          </a:prstGeom>
          <a:noFill/>
          <a:ln cap="flat" cmpd="sng" w="76200">
            <a:solidFill>
              <a:srgbClr val="5B0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7" name="Google Shape;117;p19"/>
          <p:cNvCxnSpPr>
            <a:stCxn id="105" idx="3"/>
            <a:endCxn id="107" idx="1"/>
          </p:cNvCxnSpPr>
          <p:nvPr/>
        </p:nvCxnSpPr>
        <p:spPr>
          <a:xfrm flipH="1" rot="10800000">
            <a:off x="3447775" y="2258288"/>
            <a:ext cx="694500" cy="825000"/>
          </a:xfrm>
          <a:prstGeom prst="straightConnector1">
            <a:avLst/>
          </a:prstGeom>
          <a:noFill/>
          <a:ln cap="flat" cmpd="sng" w="76200">
            <a:solidFill>
              <a:srgbClr val="783F0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8" name="Google Shape;118;p19"/>
          <p:cNvCxnSpPr>
            <a:stCxn id="104" idx="3"/>
            <a:endCxn id="107" idx="1"/>
          </p:cNvCxnSpPr>
          <p:nvPr/>
        </p:nvCxnSpPr>
        <p:spPr>
          <a:xfrm>
            <a:off x="3333475" y="1679288"/>
            <a:ext cx="808800" cy="579000"/>
          </a:xfrm>
          <a:prstGeom prst="straightConnector1">
            <a:avLst/>
          </a:prstGeom>
          <a:noFill/>
          <a:ln cap="flat" cmpd="sng" w="76200">
            <a:solidFill>
              <a:srgbClr val="783F04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19" name="Google Shape;119;p19"/>
          <p:cNvCxnSpPr>
            <a:stCxn id="106" idx="3"/>
            <a:endCxn id="108" idx="1"/>
          </p:cNvCxnSpPr>
          <p:nvPr/>
        </p:nvCxnSpPr>
        <p:spPr>
          <a:xfrm>
            <a:off x="3333475" y="4487288"/>
            <a:ext cx="808800" cy="0"/>
          </a:xfrm>
          <a:prstGeom prst="straightConnector1">
            <a:avLst/>
          </a:prstGeom>
          <a:noFill/>
          <a:ln cap="flat" cmpd="sng" w="76200">
            <a:solidFill>
              <a:srgbClr val="783F0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0" name="Google Shape;120;p19"/>
          <p:cNvCxnSpPr>
            <a:stCxn id="107" idx="3"/>
            <a:endCxn id="109" idx="1"/>
          </p:cNvCxnSpPr>
          <p:nvPr/>
        </p:nvCxnSpPr>
        <p:spPr>
          <a:xfrm>
            <a:off x="5056775" y="2258238"/>
            <a:ext cx="1055400" cy="0"/>
          </a:xfrm>
          <a:prstGeom prst="straightConnector1">
            <a:avLst/>
          </a:prstGeom>
          <a:noFill/>
          <a:ln cap="flat" cmpd="sng" w="76200">
            <a:solidFill>
              <a:srgbClr val="4C113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1" name="Google Shape;121;p19"/>
          <p:cNvCxnSpPr>
            <a:stCxn id="108" idx="3"/>
            <a:endCxn id="110" idx="1"/>
          </p:cNvCxnSpPr>
          <p:nvPr/>
        </p:nvCxnSpPr>
        <p:spPr>
          <a:xfrm>
            <a:off x="5056775" y="4487288"/>
            <a:ext cx="1012800" cy="0"/>
          </a:xfrm>
          <a:prstGeom prst="straightConnector1">
            <a:avLst/>
          </a:prstGeom>
          <a:noFill/>
          <a:ln cap="flat" cmpd="sng" w="76200">
            <a:solidFill>
              <a:srgbClr val="4C113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2" name="Google Shape;122;p19"/>
          <p:cNvCxnSpPr>
            <a:stCxn id="109" idx="3"/>
            <a:endCxn id="111" idx="1"/>
          </p:cNvCxnSpPr>
          <p:nvPr/>
        </p:nvCxnSpPr>
        <p:spPr>
          <a:xfrm>
            <a:off x="7712500" y="2258263"/>
            <a:ext cx="430500" cy="1021800"/>
          </a:xfrm>
          <a:prstGeom prst="straightConnector1">
            <a:avLst/>
          </a:prstGeom>
          <a:noFill/>
          <a:ln cap="flat" cmpd="sng" w="76200">
            <a:solidFill>
              <a:srgbClr val="20124D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3" name="Google Shape;123;p19"/>
          <p:cNvCxnSpPr>
            <a:stCxn id="110" idx="3"/>
            <a:endCxn id="111" idx="1"/>
          </p:cNvCxnSpPr>
          <p:nvPr/>
        </p:nvCxnSpPr>
        <p:spPr>
          <a:xfrm flipH="1" rot="10800000">
            <a:off x="7898325" y="3279813"/>
            <a:ext cx="244800" cy="1207500"/>
          </a:xfrm>
          <a:prstGeom prst="straightConnector1">
            <a:avLst/>
          </a:prstGeom>
          <a:noFill/>
          <a:ln cap="flat" cmpd="sng" w="76200">
            <a:solidFill>
              <a:srgbClr val="20124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4" name="Google Shape;124;p19"/>
          <p:cNvSpPr txBox="1"/>
          <p:nvPr/>
        </p:nvSpPr>
        <p:spPr>
          <a:xfrm>
            <a:off x="-177125" y="313288"/>
            <a:ext cx="20502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Microscope</a:t>
            </a:r>
            <a:endParaRPr b="1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Image</a:t>
            </a:r>
            <a:endParaRPr b="1" sz="2200"/>
          </a:p>
        </p:txBody>
      </p:sp>
      <p:sp>
        <p:nvSpPr>
          <p:cNvPr id="125" name="Google Shape;125;p19"/>
          <p:cNvSpPr txBox="1"/>
          <p:nvPr/>
        </p:nvSpPr>
        <p:spPr>
          <a:xfrm>
            <a:off x="1784575" y="313288"/>
            <a:ext cx="14976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Image to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Bits</a:t>
            </a:r>
            <a:endParaRPr b="1" sz="2400"/>
          </a:p>
        </p:txBody>
      </p:sp>
      <p:sp>
        <p:nvSpPr>
          <p:cNvPr id="126" name="Google Shape;126;p19"/>
          <p:cNvSpPr txBox="1"/>
          <p:nvPr/>
        </p:nvSpPr>
        <p:spPr>
          <a:xfrm>
            <a:off x="3823200" y="481600"/>
            <a:ext cx="14976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Bitmap</a:t>
            </a:r>
            <a:endParaRPr b="1" sz="2400"/>
          </a:p>
        </p:txBody>
      </p:sp>
      <p:sp>
        <p:nvSpPr>
          <p:cNvPr id="127" name="Google Shape;127;p19"/>
          <p:cNvSpPr txBox="1"/>
          <p:nvPr/>
        </p:nvSpPr>
        <p:spPr>
          <a:xfrm>
            <a:off x="6083650" y="313288"/>
            <a:ext cx="16575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Bitmap to Binary</a:t>
            </a:r>
            <a:endParaRPr b="1" sz="2400"/>
          </a:p>
        </p:txBody>
      </p:sp>
      <p:sp>
        <p:nvSpPr>
          <p:cNvPr id="128" name="Google Shape;128;p19"/>
          <p:cNvSpPr txBox="1"/>
          <p:nvPr/>
        </p:nvSpPr>
        <p:spPr>
          <a:xfrm>
            <a:off x="7851475" y="481596"/>
            <a:ext cx="14976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Profit!</a:t>
            </a:r>
            <a:endParaRPr b="1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1825925" y="1228900"/>
            <a:ext cx="1410900" cy="370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1733275" y="1336388"/>
            <a:ext cx="1600200" cy="68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rompar</a:t>
            </a:r>
            <a:endParaRPr b="1" sz="2400"/>
          </a:p>
        </p:txBody>
      </p:sp>
      <p:sp>
        <p:nvSpPr>
          <p:cNvPr id="135" name="Google Shape;135;p20"/>
          <p:cNvSpPr/>
          <p:nvPr/>
        </p:nvSpPr>
        <p:spPr>
          <a:xfrm>
            <a:off x="1618975" y="2511788"/>
            <a:ext cx="1828800" cy="11430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django-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monkeys</a:t>
            </a:r>
            <a:endParaRPr b="1" sz="2400"/>
          </a:p>
        </p:txBody>
      </p:sp>
      <p:sp>
        <p:nvSpPr>
          <p:cNvPr id="136" name="Google Shape;136;p20"/>
          <p:cNvSpPr/>
          <p:nvPr/>
        </p:nvSpPr>
        <p:spPr>
          <a:xfrm>
            <a:off x="1733275" y="4144388"/>
            <a:ext cx="1600200" cy="68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bitract</a:t>
            </a:r>
            <a:endParaRPr b="1" sz="2400"/>
          </a:p>
        </p:txBody>
      </p:sp>
      <p:sp>
        <p:nvSpPr>
          <p:cNvPr id="137" name="Google Shape;137;p20"/>
          <p:cNvSpPr/>
          <p:nvPr/>
        </p:nvSpPr>
        <p:spPr>
          <a:xfrm>
            <a:off x="4142375" y="1915338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.txt</a:t>
            </a:r>
            <a:endParaRPr b="1" sz="2400"/>
          </a:p>
        </p:txBody>
      </p:sp>
      <p:sp>
        <p:nvSpPr>
          <p:cNvPr id="138" name="Google Shape;138;p20"/>
          <p:cNvSpPr/>
          <p:nvPr/>
        </p:nvSpPr>
        <p:spPr>
          <a:xfrm>
            <a:off x="4142375" y="4144388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.png</a:t>
            </a:r>
            <a:endParaRPr b="1" sz="2400"/>
          </a:p>
        </p:txBody>
      </p:sp>
      <p:sp>
        <p:nvSpPr>
          <p:cNvPr id="139" name="Google Shape;139;p20"/>
          <p:cNvSpPr/>
          <p:nvPr/>
        </p:nvSpPr>
        <p:spPr>
          <a:xfrm>
            <a:off x="6112300" y="1915363"/>
            <a:ext cx="1600200" cy="6858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zorrom</a:t>
            </a:r>
            <a:endParaRPr b="1" sz="2400"/>
          </a:p>
        </p:txBody>
      </p:sp>
      <p:sp>
        <p:nvSpPr>
          <p:cNvPr id="140" name="Google Shape;140;p20"/>
          <p:cNvSpPr/>
          <p:nvPr/>
        </p:nvSpPr>
        <p:spPr>
          <a:xfrm>
            <a:off x="6069525" y="4144413"/>
            <a:ext cx="1828800" cy="6858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bitviewer</a:t>
            </a:r>
            <a:endParaRPr b="1" sz="2400"/>
          </a:p>
        </p:txBody>
      </p:sp>
      <p:sp>
        <p:nvSpPr>
          <p:cNvPr id="141" name="Google Shape;141;p20"/>
          <p:cNvSpPr/>
          <p:nvPr/>
        </p:nvSpPr>
        <p:spPr>
          <a:xfrm>
            <a:off x="8143075" y="2937063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.bin</a:t>
            </a:r>
            <a:endParaRPr b="1" sz="2400"/>
          </a:p>
        </p:txBody>
      </p:sp>
      <p:sp>
        <p:nvSpPr>
          <p:cNvPr id="142" name="Google Shape;142;p20"/>
          <p:cNvSpPr/>
          <p:nvPr/>
        </p:nvSpPr>
        <p:spPr>
          <a:xfrm>
            <a:off x="114475" y="2740388"/>
            <a:ext cx="914400" cy="685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.jpg</a:t>
            </a:r>
            <a:endParaRPr b="1" sz="2400"/>
          </a:p>
        </p:txBody>
      </p:sp>
      <p:cxnSp>
        <p:nvCxnSpPr>
          <p:cNvPr id="143" name="Google Shape;143;p20"/>
          <p:cNvCxnSpPr>
            <a:stCxn id="138" idx="0"/>
            <a:endCxn id="137" idx="2"/>
          </p:cNvCxnSpPr>
          <p:nvPr/>
        </p:nvCxnSpPr>
        <p:spPr>
          <a:xfrm rot="10800000">
            <a:off x="4599575" y="2601188"/>
            <a:ext cx="0" cy="1543200"/>
          </a:xfrm>
          <a:prstGeom prst="straightConnector1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44" name="Google Shape;144;p20"/>
          <p:cNvCxnSpPr>
            <a:stCxn id="142" idx="3"/>
            <a:endCxn id="134" idx="1"/>
          </p:cNvCxnSpPr>
          <p:nvPr/>
        </p:nvCxnSpPr>
        <p:spPr>
          <a:xfrm flipH="1" rot="10800000">
            <a:off x="1028875" y="1679288"/>
            <a:ext cx="704400" cy="1404000"/>
          </a:xfrm>
          <a:prstGeom prst="straightConnector1">
            <a:avLst/>
          </a:prstGeom>
          <a:noFill/>
          <a:ln cap="flat" cmpd="sng" w="76200">
            <a:solidFill>
              <a:srgbClr val="5B0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5" name="Google Shape;145;p20"/>
          <p:cNvCxnSpPr>
            <a:stCxn id="142" idx="3"/>
            <a:endCxn id="136" idx="1"/>
          </p:cNvCxnSpPr>
          <p:nvPr/>
        </p:nvCxnSpPr>
        <p:spPr>
          <a:xfrm>
            <a:off x="1028875" y="3083288"/>
            <a:ext cx="704400" cy="1404000"/>
          </a:xfrm>
          <a:prstGeom prst="straightConnector1">
            <a:avLst/>
          </a:prstGeom>
          <a:noFill/>
          <a:ln cap="flat" cmpd="sng" w="76200">
            <a:solidFill>
              <a:srgbClr val="5B0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6" name="Google Shape;146;p20"/>
          <p:cNvCxnSpPr>
            <a:stCxn id="142" idx="3"/>
            <a:endCxn id="135" idx="1"/>
          </p:cNvCxnSpPr>
          <p:nvPr/>
        </p:nvCxnSpPr>
        <p:spPr>
          <a:xfrm>
            <a:off x="1028875" y="3083288"/>
            <a:ext cx="590100" cy="0"/>
          </a:xfrm>
          <a:prstGeom prst="straightConnector1">
            <a:avLst/>
          </a:prstGeom>
          <a:noFill/>
          <a:ln cap="flat" cmpd="sng" w="76200">
            <a:solidFill>
              <a:srgbClr val="5B0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7" name="Google Shape;147;p20"/>
          <p:cNvCxnSpPr>
            <a:stCxn id="135" idx="3"/>
            <a:endCxn id="137" idx="1"/>
          </p:cNvCxnSpPr>
          <p:nvPr/>
        </p:nvCxnSpPr>
        <p:spPr>
          <a:xfrm flipH="1" rot="10800000">
            <a:off x="3447775" y="2258288"/>
            <a:ext cx="694500" cy="825000"/>
          </a:xfrm>
          <a:prstGeom prst="straightConnector1">
            <a:avLst/>
          </a:prstGeom>
          <a:noFill/>
          <a:ln cap="flat" cmpd="sng" w="76200">
            <a:solidFill>
              <a:srgbClr val="783F0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8" name="Google Shape;148;p20"/>
          <p:cNvCxnSpPr>
            <a:stCxn id="134" idx="3"/>
            <a:endCxn id="137" idx="1"/>
          </p:cNvCxnSpPr>
          <p:nvPr/>
        </p:nvCxnSpPr>
        <p:spPr>
          <a:xfrm>
            <a:off x="3333475" y="1679288"/>
            <a:ext cx="808800" cy="579000"/>
          </a:xfrm>
          <a:prstGeom prst="straightConnector1">
            <a:avLst/>
          </a:prstGeom>
          <a:noFill/>
          <a:ln cap="flat" cmpd="sng" w="76200">
            <a:solidFill>
              <a:srgbClr val="783F04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49" name="Google Shape;149;p20"/>
          <p:cNvCxnSpPr>
            <a:stCxn id="136" idx="3"/>
            <a:endCxn id="138" idx="1"/>
          </p:cNvCxnSpPr>
          <p:nvPr/>
        </p:nvCxnSpPr>
        <p:spPr>
          <a:xfrm>
            <a:off x="3333475" y="4487288"/>
            <a:ext cx="808800" cy="0"/>
          </a:xfrm>
          <a:prstGeom prst="straightConnector1">
            <a:avLst/>
          </a:prstGeom>
          <a:noFill/>
          <a:ln cap="flat" cmpd="sng" w="76200">
            <a:solidFill>
              <a:srgbClr val="783F0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0" name="Google Shape;150;p20"/>
          <p:cNvCxnSpPr>
            <a:stCxn id="137" idx="3"/>
            <a:endCxn id="139" idx="1"/>
          </p:cNvCxnSpPr>
          <p:nvPr/>
        </p:nvCxnSpPr>
        <p:spPr>
          <a:xfrm>
            <a:off x="5056775" y="2258238"/>
            <a:ext cx="1055400" cy="0"/>
          </a:xfrm>
          <a:prstGeom prst="straightConnector1">
            <a:avLst/>
          </a:prstGeom>
          <a:noFill/>
          <a:ln cap="flat" cmpd="sng" w="76200">
            <a:solidFill>
              <a:srgbClr val="4C113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1" name="Google Shape;151;p20"/>
          <p:cNvCxnSpPr>
            <a:stCxn id="138" idx="3"/>
            <a:endCxn id="140" idx="1"/>
          </p:cNvCxnSpPr>
          <p:nvPr/>
        </p:nvCxnSpPr>
        <p:spPr>
          <a:xfrm>
            <a:off x="5056775" y="4487288"/>
            <a:ext cx="1012800" cy="0"/>
          </a:xfrm>
          <a:prstGeom prst="straightConnector1">
            <a:avLst/>
          </a:prstGeom>
          <a:noFill/>
          <a:ln cap="flat" cmpd="sng" w="76200">
            <a:solidFill>
              <a:srgbClr val="4C113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2" name="Google Shape;152;p20"/>
          <p:cNvCxnSpPr>
            <a:stCxn id="139" idx="3"/>
            <a:endCxn id="141" idx="1"/>
          </p:cNvCxnSpPr>
          <p:nvPr/>
        </p:nvCxnSpPr>
        <p:spPr>
          <a:xfrm>
            <a:off x="7712500" y="2258263"/>
            <a:ext cx="430500" cy="1021800"/>
          </a:xfrm>
          <a:prstGeom prst="straightConnector1">
            <a:avLst/>
          </a:prstGeom>
          <a:noFill/>
          <a:ln cap="flat" cmpd="sng" w="76200">
            <a:solidFill>
              <a:srgbClr val="20124D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3" name="Google Shape;153;p20"/>
          <p:cNvCxnSpPr>
            <a:stCxn id="140" idx="3"/>
            <a:endCxn id="141" idx="1"/>
          </p:cNvCxnSpPr>
          <p:nvPr/>
        </p:nvCxnSpPr>
        <p:spPr>
          <a:xfrm flipH="1" rot="10800000">
            <a:off x="7898325" y="3279813"/>
            <a:ext cx="244800" cy="1207500"/>
          </a:xfrm>
          <a:prstGeom prst="straightConnector1">
            <a:avLst/>
          </a:prstGeom>
          <a:noFill/>
          <a:ln cap="flat" cmpd="sng" w="76200">
            <a:solidFill>
              <a:srgbClr val="20124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4" name="Google Shape;154;p20"/>
          <p:cNvSpPr txBox="1"/>
          <p:nvPr/>
        </p:nvSpPr>
        <p:spPr>
          <a:xfrm>
            <a:off x="-177125" y="313288"/>
            <a:ext cx="20502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Microscope</a:t>
            </a:r>
            <a:endParaRPr b="1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Image</a:t>
            </a:r>
            <a:endParaRPr b="1" sz="2200"/>
          </a:p>
        </p:txBody>
      </p:sp>
      <p:sp>
        <p:nvSpPr>
          <p:cNvPr id="155" name="Google Shape;155;p20"/>
          <p:cNvSpPr txBox="1"/>
          <p:nvPr/>
        </p:nvSpPr>
        <p:spPr>
          <a:xfrm>
            <a:off x="1784575" y="313288"/>
            <a:ext cx="14976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Image to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Bits</a:t>
            </a:r>
            <a:endParaRPr b="1" sz="2400"/>
          </a:p>
        </p:txBody>
      </p:sp>
      <p:sp>
        <p:nvSpPr>
          <p:cNvPr id="156" name="Google Shape;156;p20"/>
          <p:cNvSpPr txBox="1"/>
          <p:nvPr/>
        </p:nvSpPr>
        <p:spPr>
          <a:xfrm>
            <a:off x="3823200" y="481600"/>
            <a:ext cx="14976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Bitmap</a:t>
            </a:r>
            <a:endParaRPr b="1" sz="2400"/>
          </a:p>
        </p:txBody>
      </p:sp>
      <p:sp>
        <p:nvSpPr>
          <p:cNvPr id="157" name="Google Shape;157;p20"/>
          <p:cNvSpPr txBox="1"/>
          <p:nvPr/>
        </p:nvSpPr>
        <p:spPr>
          <a:xfrm>
            <a:off x="6083650" y="313288"/>
            <a:ext cx="16575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Bitmap to Binary</a:t>
            </a:r>
            <a:endParaRPr b="1" sz="2400"/>
          </a:p>
        </p:txBody>
      </p:sp>
      <p:sp>
        <p:nvSpPr>
          <p:cNvPr id="158" name="Google Shape;158;p20"/>
          <p:cNvSpPr txBox="1"/>
          <p:nvPr/>
        </p:nvSpPr>
        <p:spPr>
          <a:xfrm>
            <a:off x="7851475" y="481596"/>
            <a:ext cx="14976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Profit!</a:t>
            </a:r>
            <a:endParaRPr b="1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to bits: </a:t>
            </a:r>
            <a:r>
              <a:rPr lang="en"/>
              <a:t>rompar	</a:t>
            </a:r>
            <a:endParaRPr/>
          </a:p>
        </p:txBody>
      </p:sp>
      <p:sp>
        <p:nvSpPr>
          <p:cNvPr id="164" name="Google Shape;164;p21"/>
          <p:cNvSpPr txBox="1"/>
          <p:nvPr>
            <p:ph idx="1" type="body"/>
          </p:nvPr>
        </p:nvSpPr>
        <p:spPr>
          <a:xfrm>
            <a:off x="311700" y="1152475"/>
            <a:ext cx="43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Adam Laurie w/ contributions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I'm current lead / maintainer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 CV to classify bits + manual tweaks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Python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Platforms did you ask?</a:t>
            </a: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88" y="1250637"/>
            <a:ext cx="4212576" cy="322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5143575" y="4470725"/>
            <a:ext cx="361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Mitsubishi MSL8042 CPU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NOR, crossed polarized</a:t>
            </a: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-1055725" y="4470725"/>
            <a:ext cx="734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u="sng">
                <a:solidFill>
                  <a:schemeClr val="accent5"/>
                </a:solidFill>
                <a:hlinkClick r:id="rId4"/>
              </a:rPr>
              <a:t>https://github.com/AdamLaurie/rompar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