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4"/>
  </p:notesMasterIdLst>
  <p:sldIdLst>
    <p:sldId id="256" r:id="rId5"/>
    <p:sldId id="469" r:id="rId6"/>
    <p:sldId id="460" r:id="rId7"/>
    <p:sldId id="388" r:id="rId8"/>
    <p:sldId id="478" r:id="rId9"/>
    <p:sldId id="474" r:id="rId10"/>
    <p:sldId id="475" r:id="rId11"/>
    <p:sldId id="477" r:id="rId12"/>
    <p:sldId id="476" r:id="rId13"/>
    <p:sldId id="423" r:id="rId14"/>
    <p:sldId id="452" r:id="rId15"/>
    <p:sldId id="454" r:id="rId16"/>
    <p:sldId id="453" r:id="rId17"/>
    <p:sldId id="472" r:id="rId18"/>
    <p:sldId id="455" r:id="rId19"/>
    <p:sldId id="395" r:id="rId20"/>
    <p:sldId id="399" r:id="rId21"/>
    <p:sldId id="400" r:id="rId22"/>
    <p:sldId id="401" r:id="rId23"/>
    <p:sldId id="403" r:id="rId24"/>
    <p:sldId id="456" r:id="rId25"/>
    <p:sldId id="470" r:id="rId26"/>
    <p:sldId id="471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14" r:id="rId38"/>
    <p:sldId id="415" r:id="rId39"/>
    <p:sldId id="416" r:id="rId40"/>
    <p:sldId id="417" r:id="rId41"/>
    <p:sldId id="419" r:id="rId42"/>
    <p:sldId id="420" r:id="rId43"/>
    <p:sldId id="458" r:id="rId44"/>
    <p:sldId id="422" r:id="rId45"/>
    <p:sldId id="424" r:id="rId46"/>
    <p:sldId id="426" r:id="rId47"/>
    <p:sldId id="429" r:id="rId48"/>
    <p:sldId id="428" r:id="rId49"/>
    <p:sldId id="427" r:id="rId50"/>
    <p:sldId id="430" r:id="rId51"/>
    <p:sldId id="433" r:id="rId52"/>
    <p:sldId id="434" r:id="rId53"/>
    <p:sldId id="445" r:id="rId54"/>
    <p:sldId id="461" r:id="rId55"/>
    <p:sldId id="446" r:id="rId56"/>
    <p:sldId id="436" r:id="rId57"/>
    <p:sldId id="435" r:id="rId58"/>
    <p:sldId id="438" r:id="rId59"/>
    <p:sldId id="439" r:id="rId60"/>
    <p:sldId id="464" r:id="rId61"/>
    <p:sldId id="462" r:id="rId62"/>
    <p:sldId id="441" r:id="rId63"/>
    <p:sldId id="442" r:id="rId64"/>
    <p:sldId id="466" r:id="rId65"/>
    <p:sldId id="459" r:id="rId66"/>
    <p:sldId id="465" r:id="rId67"/>
    <p:sldId id="467" r:id="rId68"/>
    <p:sldId id="444" r:id="rId69"/>
    <p:sldId id="449" r:id="rId70"/>
    <p:sldId id="450" r:id="rId71"/>
    <p:sldId id="468" r:id="rId72"/>
    <p:sldId id="367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75" autoAdjust="0"/>
    <p:restoredTop sz="95326" autoAdjust="0"/>
  </p:normalViewPr>
  <p:slideViewPr>
    <p:cSldViewPr>
      <p:cViewPr>
        <p:scale>
          <a:sx n="128" d="100"/>
          <a:sy n="128" d="100"/>
        </p:scale>
        <p:origin x="856" y="7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22" d="100"/>
          <a:sy n="22" d="100"/>
        </p:scale>
        <p:origin x="-31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73" Type="http://schemas.openxmlformats.org/officeDocument/2006/relationships/slide" Target="slides/slide69.xml"/><Relationship Id="rId74" Type="http://schemas.openxmlformats.org/officeDocument/2006/relationships/notesMaster" Target="notesMasters/notesMaster1.xml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39151-687E-49CA-84EB-BF6AED4856F4}" type="datetimeFigureOut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6BDB1-95BF-43B2-B94E-4EE943E36E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5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8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54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0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66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16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63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9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63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64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28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5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21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6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10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7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633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924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289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999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567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31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338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174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378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512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158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75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04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750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361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143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85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763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289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35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536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004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786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157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877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338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768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40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678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870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788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234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444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117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315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3888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8275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789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57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188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1564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917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659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22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4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97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6BDB1-95BF-43B2-B94E-4EE943E36E1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0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3F1C-D482-409A-BF3E-288FCA2A6AB2}" type="datetime1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0797-8C6A-4E9E-8720-A47086DDB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0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40E3-7215-48F3-A415-1E2D0273A567}" type="datetime1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0797-8C6A-4E9E-8720-A47086DDB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9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837F-7E39-480F-B445-D868D93C5458}" type="datetime1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0797-8C6A-4E9E-8720-A47086DDB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8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46534AB-2CE9-4373-A92C-6010ECB1787E}" type="datetime5">
              <a:rPr lang="en-US" altLang="en-US"/>
              <a:pPr/>
              <a:t>6-Nov-17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C-DAC,Hyderabad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E3E48D0-13DB-490A-855A-0192ECA08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696A-0F2F-4D36-83B5-D75DF5A3FB2A}" type="datetime1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0797-8C6A-4E9E-8720-A47086DDB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4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03E5-C946-4D34-A814-8B690E02E3DD}" type="datetime1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0797-8C6A-4E9E-8720-A47086DDB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7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ABB4-FAF9-495C-86D2-E342F764E6DC}" type="datetime1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0797-8C6A-4E9E-8720-A47086DDB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0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E65E-6CFC-470D-A6F8-1D3550136E46}" type="datetime1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0797-8C6A-4E9E-8720-A47086DDB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0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FE62-7435-4708-8662-56C562AFC5AF}" type="datetime1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0797-8C6A-4E9E-8720-A47086DDB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5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01FB-AFF6-4F62-B08E-169CEE5629CC}" type="datetime1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0797-8C6A-4E9E-8720-A47086DDB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5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1714-0B48-4A70-B926-63407C33D741}" type="datetime1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0797-8C6A-4E9E-8720-A47086DDB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2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B844-4352-498C-AD5D-4D3DAFBDB649}" type="datetime1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0797-8C6A-4E9E-8720-A47086DDB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6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2CF8B-1587-4FF6-ADEC-49D80D792B3C}" type="datetime1">
              <a:rPr lang="en-US" smtClean="0"/>
              <a:pPr/>
              <a:t>11/6/17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0797-8C6A-4E9E-8720-A47086DDB0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5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hyperlink" Target="https://www.linkedin.com/in/alexandru-ariciu-856bb566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3962400"/>
            <a:ext cx="660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Black Box Debugging of Embedded Systems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25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Outline</a:t>
            </a:r>
            <a:endParaRPr lang="en-US" sz="24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Output console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Initial Infection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Initial firmware patch with basic debugger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Advanced debugging capabilities implementation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09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process we will follow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Evaluate ways to interact with the device (UART, webserver, …)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Evaluate ways to make the device run custom code (buffer overflow, firmware modification, …)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Find a suitable place to inject code, to create reliable behavior(e.g. when calling a certain function)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Reverse engineer how the device interacts with the interfaces, and find functions such as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printf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that we can reuse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Combine existing functionality with our custom code, to provide (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printf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) feedback to our code execution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From here on out we can reverse engineer more functions to perform more advanced actions such as;</a:t>
            </a:r>
          </a:p>
          <a:p>
            <a:pPr marL="742950" lvl="1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 err="1">
                <a:latin typeface="HELVETICA" pitchFamily="34" charset="0"/>
                <a:cs typeface="HELVETICA" pitchFamily="34" charset="0"/>
              </a:rPr>
              <a:t>getc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, so we can interact with our running code</a:t>
            </a:r>
          </a:p>
          <a:p>
            <a:pPr marL="742950" lvl="1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read/write memory to evaluate and modify other system behavior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Process: Step 1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b="1" dirty="0">
                <a:latin typeface="HELVETICA" pitchFamily="34" charset="0"/>
                <a:cs typeface="HELVETICA" pitchFamily="34" charset="0"/>
              </a:rPr>
              <a:t>Evaluate ways to interact with the device (UART, webserver, …)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900" y="27432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75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Interacting with the device: Output Console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UART, Serial, JTAG, others 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95" y="2734630"/>
            <a:ext cx="368741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02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Process: Step 2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b="1" dirty="0">
                <a:latin typeface="HELVETICA" pitchFamily="34" charset="0"/>
                <a:cs typeface="HELVETICA" pitchFamily="34" charset="0"/>
              </a:rPr>
              <a:t>Evaluate ways to make the device run custom code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43200"/>
            <a:ext cx="6553200" cy="24113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3721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Process: Step 3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b="1" dirty="0">
                <a:latin typeface="HELVETICA" pitchFamily="34" charset="0"/>
                <a:cs typeface="HELVETICA" pitchFamily="34" charset="0"/>
              </a:rPr>
              <a:t>Find a suitable place to inject code, to create reliable behavior</a:t>
            </a:r>
          </a:p>
          <a:p>
            <a:pPr>
              <a:buClr>
                <a:schemeClr val="tx2"/>
              </a:buClr>
            </a:pPr>
            <a:endParaRPr lang="en-US" b="1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42" y="2656293"/>
            <a:ext cx="3455115" cy="347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1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Finding where to put our code: Initial basic debugger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Load the code into IDA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Select ARM Little Endian </a:t>
            </a:r>
            <a:br>
              <a:rPr lang="en-US" dirty="0">
                <a:latin typeface="HELVETICA" pitchFamily="34" charset="0"/>
                <a:cs typeface="HELVETICA" pitchFamily="34" charset="0"/>
              </a:rPr>
            </a:br>
            <a:r>
              <a:rPr lang="en-US" dirty="0">
                <a:latin typeface="HELVETICA" pitchFamily="34" charset="0"/>
                <a:cs typeface="HELVETICA" pitchFamily="34" charset="0"/>
              </a:rPr>
              <a:t>as the processor type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Select 0x20 as file offset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Click OK 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40" y="2053431"/>
            <a:ext cx="3299061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94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basic debugger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The idea now is to find a function that is printing stuff in the console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We will patch that function to print a string whenever we call that console command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We used sys mem (function for displaying memory in the console)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0" y="4218087"/>
            <a:ext cx="38735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basic debugger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We will modify this so that when we call sys mem in the console ”Hello !” will appear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0" y="3438525"/>
            <a:ext cx="38735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11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basic debugger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Let’s find the function in IDA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1" y="3135924"/>
            <a:ext cx="8040257" cy="2226533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1219200" y="3010764"/>
            <a:ext cx="1066800" cy="34203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Introduction: Alexandru Ariciu	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Background in hacking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“Worked” as a hacker for my whole life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Worked in corporate security before (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Pentester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)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Currently an ICS Penetration Tester / Vulnerability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Researcher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for Applied Risk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 err="1">
                <a:latin typeface="HELVETICA" pitchFamily="34" charset="0"/>
                <a:cs typeface="HELVETICA" pitchFamily="34" charset="0"/>
              </a:rPr>
              <a:t>Linkedin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: </a:t>
            </a:r>
            <a:r>
              <a:rPr lang="en-US" dirty="0">
                <a:latin typeface="HELVETICA" pitchFamily="34" charset="0"/>
                <a:cs typeface="HELVETICA" pitchFamily="34" charset="0"/>
                <a:hlinkClick r:id="rId5"/>
              </a:rPr>
              <a:t>https://</a:t>
            </a:r>
            <a:r>
              <a:rPr lang="en-US" dirty="0" err="1">
                <a:latin typeface="HELVETICA" pitchFamily="34" charset="0"/>
                <a:cs typeface="HELVETICA" pitchFamily="34" charset="0"/>
                <a:hlinkClick r:id="rId5"/>
              </a:rPr>
              <a:t>www.linkedin.com</a:t>
            </a:r>
            <a:r>
              <a:rPr lang="en-US" dirty="0">
                <a:latin typeface="HELVETICA" pitchFamily="34" charset="0"/>
                <a:cs typeface="HELVETICA" pitchFamily="34" charset="0"/>
                <a:hlinkClick r:id="rId5"/>
              </a:rPr>
              <a:t>/in/alexandru-ariciu-856bb566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Twitter: @1n598 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48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basic debugger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This is the assembly for the function “sys mem”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We will patch this to jump to our ”initial patch”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26" y="3556864"/>
            <a:ext cx="6243347" cy="1728927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2514600" y="4975325"/>
            <a:ext cx="2039420" cy="261371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Process: Step 4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958876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b="1" dirty="0">
                <a:latin typeface="HELVETICA" pitchFamily="34" charset="0"/>
                <a:cs typeface="HELVETICA" pitchFamily="34" charset="0"/>
              </a:rPr>
              <a:t>Reverse engineer how the device interacts with the interfaces, and find functions such as </a:t>
            </a:r>
            <a:r>
              <a:rPr lang="en-US" b="1" dirty="0" smtClean="0">
                <a:latin typeface="HELVETICA" pitchFamily="34" charset="0"/>
                <a:cs typeface="HELVETICA" pitchFamily="34" charset="0"/>
              </a:rPr>
              <a:t>“</a:t>
            </a:r>
            <a:r>
              <a:rPr lang="en-US" b="1" dirty="0" err="1" smtClean="0">
                <a:latin typeface="HELVETICA" pitchFamily="34" charset="0"/>
                <a:cs typeface="HELVETICA" pitchFamily="34" charset="0"/>
              </a:rPr>
              <a:t>printf</a:t>
            </a:r>
            <a:r>
              <a:rPr lang="en-US" b="1" dirty="0" smtClean="0">
                <a:latin typeface="HELVETICA" pitchFamily="34" charset="0"/>
                <a:cs typeface="HELVETICA" pitchFamily="34" charset="0"/>
              </a:rPr>
              <a:t>” that </a:t>
            </a:r>
            <a:r>
              <a:rPr lang="en-US" b="1" dirty="0">
                <a:latin typeface="HELVETICA" pitchFamily="34" charset="0"/>
                <a:cs typeface="HELVETICA" pitchFamily="34" charset="0"/>
              </a:rPr>
              <a:t>we can reuse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42" y="2656293"/>
            <a:ext cx="3455115" cy="347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89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basic debugger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It seems our sys mem function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already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calls a </a:t>
            </a:r>
            <a:r>
              <a:rPr lang="en-US" b="1" dirty="0" err="1">
                <a:latin typeface="HELVETICA" pitchFamily="34" charset="0"/>
                <a:cs typeface="HELVETICA" pitchFamily="34" charset="0"/>
              </a:rPr>
              <a:t>printf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function we can reuse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26" y="3556864"/>
            <a:ext cx="6243347" cy="1728927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2514600" y="4975325"/>
            <a:ext cx="2039420" cy="261371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52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Process: Step 5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981200"/>
            <a:ext cx="792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b="1" dirty="0">
                <a:latin typeface="HELVETICA" pitchFamily="34" charset="0"/>
                <a:cs typeface="HELVETICA" pitchFamily="34" charset="0"/>
              </a:rPr>
              <a:t>Combine existing functionality with our custom code, to provide (</a:t>
            </a:r>
            <a:r>
              <a:rPr lang="en-US" b="1" dirty="0" err="1">
                <a:latin typeface="HELVETICA" pitchFamily="34" charset="0"/>
                <a:cs typeface="HELVETICA" pitchFamily="34" charset="0"/>
              </a:rPr>
              <a:t>printf</a:t>
            </a:r>
            <a:r>
              <a:rPr lang="en-US" b="1" dirty="0">
                <a:latin typeface="HELVETICA" pitchFamily="34" charset="0"/>
                <a:cs typeface="HELVETICA" pitchFamily="34" charset="0"/>
              </a:rPr>
              <a:t>) feedback to our code execution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42" y="2656293"/>
            <a:ext cx="3455115" cy="347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75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basic debugger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The initial patch will contain three simple elements</a:t>
            </a:r>
            <a:br>
              <a:rPr lang="en-US" dirty="0">
                <a:latin typeface="HELVETICA" pitchFamily="34" charset="0"/>
                <a:cs typeface="HELVETICA" pitchFamily="34" charset="0"/>
              </a:rPr>
            </a:br>
            <a:r>
              <a:rPr lang="en-US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dirty="0">
                <a:latin typeface="HELVETICA" pitchFamily="34" charset="0"/>
                <a:cs typeface="HELVETICA" pitchFamily="34" charset="0"/>
              </a:rPr>
            </a:br>
            <a:r>
              <a:rPr lang="en-US" dirty="0">
                <a:latin typeface="HELVETICA" pitchFamily="34" charset="0"/>
                <a:cs typeface="HELVETICA" pitchFamily="34" charset="0"/>
              </a:rPr>
              <a:t>	</a:t>
            </a:r>
            <a:r>
              <a:rPr lang="en-US" b="1" dirty="0">
                <a:latin typeface="HELVETICA" pitchFamily="34" charset="0"/>
                <a:cs typeface="HELVETICA" pitchFamily="34" charset="0"/>
              </a:rPr>
              <a:t>1.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Load in R0 a string of our choosing </a:t>
            </a:r>
            <a:br>
              <a:rPr lang="en-US" dirty="0">
                <a:latin typeface="HELVETICA" pitchFamily="34" charset="0"/>
                <a:cs typeface="HELVETICA" pitchFamily="34" charset="0"/>
              </a:rPr>
            </a:br>
            <a:r>
              <a:rPr lang="en-US" dirty="0">
                <a:latin typeface="HELVETICA" pitchFamily="34" charset="0"/>
                <a:cs typeface="HELVETICA" pitchFamily="34" charset="0"/>
              </a:rPr>
              <a:t>          </a:t>
            </a:r>
            <a:r>
              <a:rPr lang="en-US" b="1" dirty="0">
                <a:latin typeface="HELVETICA" pitchFamily="34" charset="0"/>
                <a:cs typeface="HELVETICA" pitchFamily="34" charset="0"/>
              </a:rPr>
              <a:t>2.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Call to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printf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</a:t>
            </a:r>
            <a:br>
              <a:rPr lang="en-US" dirty="0">
                <a:latin typeface="HELVETICA" pitchFamily="34" charset="0"/>
                <a:cs typeface="HELVETICA" pitchFamily="34" charset="0"/>
              </a:rPr>
            </a:br>
            <a:r>
              <a:rPr lang="en-US" dirty="0">
                <a:latin typeface="HELVETICA" pitchFamily="34" charset="0"/>
                <a:cs typeface="HELVETICA" pitchFamily="34" charset="0"/>
              </a:rPr>
              <a:t>	</a:t>
            </a:r>
            <a:r>
              <a:rPr lang="en-US" b="1" dirty="0">
                <a:latin typeface="HELVETICA" pitchFamily="34" charset="0"/>
                <a:cs typeface="HELVETICA" pitchFamily="34" charset="0"/>
              </a:rPr>
              <a:t>3.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A return to where we left off (so that the device continues working)</a:t>
            </a:r>
            <a:br>
              <a:rPr lang="en-US" dirty="0">
                <a:latin typeface="HELVETICA" pitchFamily="34" charset="0"/>
                <a:cs typeface="HELVETICA" pitchFamily="34" charset="0"/>
              </a:rPr>
            </a:br>
            <a:r>
              <a:rPr lang="en-US" dirty="0">
                <a:latin typeface="HELVETICA" pitchFamily="34" charset="0"/>
                <a:cs typeface="HELVETICA" pitchFamily="34" charset="0"/>
              </a:rPr>
              <a:t/>
            </a:r>
            <a:br>
              <a:rPr lang="en-US" dirty="0">
                <a:latin typeface="HELVETICA" pitchFamily="34" charset="0"/>
                <a:cs typeface="HELVETICA" pitchFamily="34" charset="0"/>
              </a:rPr>
            </a:br>
            <a:r>
              <a:rPr lang="en-US" dirty="0">
                <a:latin typeface="HELVETICA" pitchFamily="34" charset="0"/>
                <a:cs typeface="HELVETICA" pitchFamily="34" charset="0"/>
              </a:rPr>
              <a:t>	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Let’s dive into some more details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04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basic debugger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We will modify the BL sub_0x644c0 to jump to our code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Our code will be hosted in a place in the binary (our choosing)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161606"/>
            <a:ext cx="5961944" cy="16510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2590800" y="4510187"/>
            <a:ext cx="1981200" cy="214213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2590800" y="4517380"/>
            <a:ext cx="1981200" cy="214213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93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basic debugger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BL is relative 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That is, it will jump not to definitive addresses but to addresses that are calculated relative to the PC position at the moment of the jump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BL is more like ADD PC, PC, #jump 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It also stores the current address in the link register so that the processor knows where to come back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28" y="4149826"/>
            <a:ext cx="5961944" cy="16510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2895600" y="5536058"/>
            <a:ext cx="2209800" cy="23822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21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basic debugger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The BL instruction has the ARM opcode 0xEB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The remainder of the three bytes are the address where to make the jump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We need to calculate this 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28" y="3771544"/>
            <a:ext cx="5961944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98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basic debugger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If we are at position X in the binary (0x2714 for us)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And we want to jump at Y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Then the address where to make the jump is like this (Y-X)/4-0x2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This is because we can only jump 4-bytes at a time(1 instruction=4 bytes), and the PC is always 2 instructions ahead due to instruction pipelining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For BL to 0x6440 this would be </a:t>
            </a:r>
            <a:br>
              <a:rPr lang="en-US" dirty="0">
                <a:latin typeface="HELVETICA" pitchFamily="34" charset="0"/>
                <a:cs typeface="HELVETICA" pitchFamily="34" charset="0"/>
              </a:rPr>
            </a:br>
            <a:r>
              <a:rPr lang="en-US" dirty="0">
                <a:latin typeface="HELVETICA" pitchFamily="34" charset="0"/>
                <a:cs typeface="HELVETICA" pitchFamily="34" charset="0"/>
              </a:rPr>
              <a:t>(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0x644C0-0x2714)/4-0x2 = </a:t>
            </a:r>
            <a:r>
              <a:rPr lang="fi-FI" dirty="0">
                <a:latin typeface="Arial" charset="0"/>
                <a:ea typeface="Arial" charset="0"/>
                <a:cs typeface="Arial" charset="0"/>
              </a:rPr>
              <a:t>0x18769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334" y="4556704"/>
            <a:ext cx="2859331" cy="1492607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3142333" y="4978095"/>
            <a:ext cx="2859331" cy="34203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16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basic debugger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Find space to host the shellcode (for the initial infection)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We will terminate one of the strings early </a:t>
            </a:r>
            <a:br>
              <a:rPr lang="en-US" dirty="0">
                <a:latin typeface="HELVETICA" pitchFamily="34" charset="0"/>
                <a:cs typeface="HELVETICA" pitchFamily="34" charset="0"/>
              </a:rPr>
            </a:br>
            <a:r>
              <a:rPr lang="en-US" dirty="0">
                <a:latin typeface="HELVETICA" pitchFamily="34" charset="0"/>
                <a:cs typeface="HELVETICA" pitchFamily="34" charset="0"/>
              </a:rPr>
              <a:t>so that we don’t modify the length of the </a:t>
            </a:r>
            <a:br>
              <a:rPr lang="en-US" dirty="0">
                <a:latin typeface="HELVETICA" pitchFamily="34" charset="0"/>
                <a:cs typeface="HELVETICA" pitchFamily="34" charset="0"/>
              </a:rPr>
            </a:br>
            <a:r>
              <a:rPr lang="en-US" dirty="0">
                <a:latin typeface="HELVETICA" pitchFamily="34" charset="0"/>
                <a:cs typeface="HELVETICA" pitchFamily="34" charset="0"/>
              </a:rPr>
              <a:t>binary 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A good place is where the Free/Memory</a:t>
            </a:r>
            <a:br>
              <a:rPr lang="en-US" dirty="0">
                <a:latin typeface="HELVETICA" pitchFamily="34" charset="0"/>
                <a:cs typeface="HELVETICA" pitchFamily="34" charset="0"/>
              </a:rPr>
            </a:br>
            <a:r>
              <a:rPr lang="en-US" dirty="0">
                <a:latin typeface="HELVETICA" pitchFamily="34" charset="0"/>
                <a:cs typeface="HELVETICA" pitchFamily="34" charset="0"/>
              </a:rPr>
              <a:t>string is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514600"/>
            <a:ext cx="28702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2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Target Device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Data acquisition and transmission device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Used in distributed control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systems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Over 300 directly connected to the internet.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More connected internally, mostly in level 0 and level 1 SCADA networks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93481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Prerequisites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730" y="4487761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ARM knowledge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Reverse engineering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Some hardware hacking (we will cover that part)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29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basic debugger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We will modify the string at </a:t>
            </a:r>
            <a:br>
              <a:rPr lang="en-US" dirty="0">
                <a:latin typeface="HELVETICA" pitchFamily="34" charset="0"/>
                <a:cs typeface="HELVETICA" pitchFamily="34" charset="0"/>
              </a:rPr>
            </a:br>
            <a:r>
              <a:rPr lang="en-US" dirty="0">
                <a:latin typeface="HELVETICA" pitchFamily="34" charset="0"/>
                <a:cs typeface="HELVETICA" pitchFamily="34" charset="0"/>
              </a:rPr>
              <a:t>address 0x10F6A2 (with the initial </a:t>
            </a:r>
            <a:br>
              <a:rPr lang="en-US" dirty="0">
                <a:latin typeface="HELVETICA" pitchFamily="34" charset="0"/>
                <a:cs typeface="HELVETICA" pitchFamily="34" charset="0"/>
              </a:rPr>
            </a:br>
            <a:r>
              <a:rPr lang="en-US" dirty="0">
                <a:latin typeface="HELVETICA" pitchFamily="34" charset="0"/>
                <a:cs typeface="HELVETICA" pitchFamily="34" charset="0"/>
              </a:rPr>
              <a:t>offset it will be 0x10F6A2 +0x20 )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Add </a:t>
            </a:r>
            <a:r>
              <a:rPr lang="en-US" dirty="0">
                <a:solidFill>
                  <a:srgbClr val="C60000"/>
                </a:solidFill>
                <a:latin typeface="HELVETICA" pitchFamily="34" charset="0"/>
                <a:cs typeface="HELVETICA" pitchFamily="34" charset="0"/>
              </a:rPr>
              <a:t>0D 0A 00 00 00 00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(We will end the </a:t>
            </a:r>
            <a:br>
              <a:rPr lang="en-US" dirty="0">
                <a:latin typeface="HELVETICA" pitchFamily="34" charset="0"/>
                <a:cs typeface="HELVETICA" pitchFamily="34" charset="0"/>
              </a:rPr>
            </a:br>
            <a:r>
              <a:rPr lang="en-US" dirty="0">
                <a:latin typeface="HELVETICA" pitchFamily="34" charset="0"/>
                <a:cs typeface="HELVETICA" pitchFamily="34" charset="0"/>
              </a:rPr>
              <a:t>string with a null terminator) 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514600"/>
            <a:ext cx="2870200" cy="337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42160"/>
            <a:ext cx="3124200" cy="199390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1143000" y="4420328"/>
            <a:ext cx="3124200" cy="57559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12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basic debugger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We will store the shellcode starting with 0x10F6A8 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So our BL should be like BL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*(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0x10F6A8)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Based on the calculation  it is (0x10F6A8-0x2714)/4 </a:t>
            </a:r>
            <a:r>
              <a:rPr lang="mr-IN" dirty="0">
                <a:latin typeface="HELVETICA" pitchFamily="34" charset="0"/>
                <a:cs typeface="HELVETICA" pitchFamily="34" charset="0"/>
              </a:rPr>
              <a:t>–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0x2 = 0x433E3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So the opcode should be 0xEB0433E3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Let’s patch and watch in IDA 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50" y="3664824"/>
            <a:ext cx="1993900" cy="210820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3384550" y="4495800"/>
            <a:ext cx="1993899" cy="3048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3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basic debugger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When opening in IDA, the assembly should point to our location if we did the right calculations 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It seems it’s working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76" y="3777456"/>
            <a:ext cx="7454900" cy="21209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3048000" y="5466745"/>
            <a:ext cx="3352800" cy="34203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21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basic debugger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Well the code is not really what we expected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But we didn’t patch it to contain our code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Yet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987775"/>
            <a:ext cx="4317243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1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basic debugger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This location must be patched to do the following:</a:t>
            </a:r>
          </a:p>
          <a:p>
            <a:pPr marL="742950" lvl="1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Patch a string in memory</a:t>
            </a:r>
          </a:p>
          <a:p>
            <a:pPr marL="742950" lvl="1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Load a string in the R0 register </a:t>
            </a:r>
          </a:p>
          <a:p>
            <a:pPr marL="742950" lvl="1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Jump to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printf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</a:t>
            </a:r>
          </a:p>
          <a:p>
            <a:pPr marL="742950" lvl="1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Return (load link register in PC)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7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basic debugger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Loading a string can be done using </a:t>
            </a:r>
          </a:p>
          <a:p>
            <a:pPr marL="742950" lvl="1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SUB R0, PC, 0x22</a:t>
            </a:r>
          </a:p>
          <a:p>
            <a:pPr marL="742950" lvl="1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This basically will load in R0 a string located 22 bytes before the program counter. </a:t>
            </a:r>
          </a:p>
          <a:p>
            <a:pPr marL="742950" lvl="1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So we need to calculate (</a:t>
            </a:r>
            <a:r>
              <a:rPr lang="mr-IN" dirty="0">
                <a:latin typeface="HELVETICA" pitchFamily="34" charset="0"/>
                <a:cs typeface="HELVETICA" pitchFamily="34" charset="0"/>
              </a:rPr>
              <a:t>0x10F6A8 + 0x8) - 0x22 = 0x10F68E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742950" lvl="1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The string is Hello !</a:t>
            </a:r>
          </a:p>
          <a:p>
            <a:pPr marL="742950" lvl="1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In the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hexeditor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, starting at address </a:t>
            </a:r>
            <a:r>
              <a:rPr lang="is-IS" dirty="0">
                <a:latin typeface="HELVETICA" pitchFamily="34" charset="0"/>
                <a:cs typeface="HELVETICA" pitchFamily="34" charset="0"/>
              </a:rPr>
              <a:t>0x0010F6AB modify the code to contain </a:t>
            </a:r>
            <a:r>
              <a:rPr lang="cs-CZ" dirty="0">
                <a:latin typeface="HELVETICA" pitchFamily="34" charset="0"/>
                <a:cs typeface="HELVETICA" pitchFamily="34" charset="0"/>
              </a:rPr>
              <a:t>0D 0A 00 48 65 6C 6C 6F 21 0D 00 00 00</a:t>
            </a:r>
          </a:p>
          <a:p>
            <a:pPr marL="742950" lvl="1" indent="-285750">
              <a:buClr>
                <a:schemeClr val="tx2"/>
              </a:buClr>
              <a:buFont typeface="Arial" charset="0"/>
              <a:buChar char="•"/>
            </a:pPr>
            <a:r>
              <a:rPr lang="cs-CZ" dirty="0" err="1">
                <a:latin typeface="HELVETICA" pitchFamily="34" charset="0"/>
                <a:cs typeface="HELVETICA" pitchFamily="34" charset="0"/>
              </a:rPr>
              <a:t>We</a:t>
            </a:r>
            <a:r>
              <a:rPr lang="cs-CZ" dirty="0">
                <a:latin typeface="HELVETICA" pitchFamily="34" charset="0"/>
                <a:cs typeface="HELVETICA" pitchFamily="34" charset="0"/>
              </a:rPr>
              <a:t> </a:t>
            </a:r>
            <a:r>
              <a:rPr lang="cs-CZ" dirty="0" err="1">
                <a:latin typeface="HELVETICA" pitchFamily="34" charset="0"/>
                <a:cs typeface="HELVETICA" pitchFamily="34" charset="0"/>
              </a:rPr>
              <a:t>patched</a:t>
            </a:r>
            <a:r>
              <a:rPr lang="cs-CZ" dirty="0">
                <a:latin typeface="HELVETICA" pitchFamily="34" charset="0"/>
                <a:cs typeface="HELVETICA" pitchFamily="34" charset="0"/>
              </a:rPr>
              <a:t> </a:t>
            </a:r>
            <a:r>
              <a:rPr lang="cs-CZ" dirty="0" err="1">
                <a:latin typeface="HELVETICA" pitchFamily="34" charset="0"/>
                <a:cs typeface="HELVETICA" pitchFamily="34" charset="0"/>
              </a:rPr>
              <a:t>the</a:t>
            </a:r>
            <a:r>
              <a:rPr lang="cs-CZ" dirty="0">
                <a:latin typeface="HELVETICA" pitchFamily="34" charset="0"/>
                <a:cs typeface="HELVETICA" pitchFamily="34" charset="0"/>
              </a:rPr>
              <a:t> „Hello!“  in </a:t>
            </a:r>
            <a:r>
              <a:rPr lang="cs-CZ" dirty="0" err="1">
                <a:latin typeface="HELVETICA" pitchFamily="34" charset="0"/>
                <a:cs typeface="HELVETICA" pitchFamily="34" charset="0"/>
              </a:rPr>
              <a:t>the</a:t>
            </a:r>
            <a:r>
              <a:rPr lang="cs-CZ" dirty="0">
                <a:latin typeface="HELVETICA" pitchFamily="34" charset="0"/>
                <a:cs typeface="HELVETICA" pitchFamily="34" charset="0"/>
              </a:rPr>
              <a:t> </a:t>
            </a:r>
            <a:r>
              <a:rPr lang="cs-CZ" dirty="0" err="1">
                <a:latin typeface="HELVETICA" pitchFamily="34" charset="0"/>
                <a:cs typeface="HELVETICA" pitchFamily="34" charset="0"/>
              </a:rPr>
              <a:t>memory</a:t>
            </a:r>
            <a:r>
              <a:rPr lang="cs-CZ" dirty="0">
                <a:latin typeface="HELVETICA" pitchFamily="34" charset="0"/>
                <a:cs typeface="HELVETICA" pitchFamily="34" charset="0"/>
              </a:rPr>
              <a:t> </a:t>
            </a:r>
            <a:r>
              <a:rPr lang="cs-CZ" dirty="0" err="1">
                <a:latin typeface="HELVETICA" pitchFamily="34" charset="0"/>
                <a:cs typeface="HELVETICA" pitchFamily="34" charset="0"/>
              </a:rPr>
              <a:t>without</a:t>
            </a:r>
            <a:r>
              <a:rPr lang="cs-CZ" dirty="0">
                <a:latin typeface="HELVETICA" pitchFamily="34" charset="0"/>
                <a:cs typeface="HELVETICA" pitchFamily="34" charset="0"/>
              </a:rPr>
              <a:t> </a:t>
            </a:r>
            <a:r>
              <a:rPr lang="cs-CZ" dirty="0" err="1">
                <a:latin typeface="HELVETICA" pitchFamily="34" charset="0"/>
                <a:cs typeface="HELVETICA" pitchFamily="34" charset="0"/>
              </a:rPr>
              <a:t>breaking</a:t>
            </a:r>
            <a:r>
              <a:rPr lang="cs-CZ" dirty="0">
                <a:latin typeface="HELVETICA" pitchFamily="34" charset="0"/>
                <a:cs typeface="HELVETICA" pitchFamily="34" charset="0"/>
              </a:rPr>
              <a:t> </a:t>
            </a:r>
            <a:r>
              <a:rPr lang="cs-CZ" dirty="0" err="1">
                <a:latin typeface="HELVETICA" pitchFamily="34" charset="0"/>
                <a:cs typeface="HELVETICA" pitchFamily="34" charset="0"/>
              </a:rPr>
              <a:t>stuff</a:t>
            </a:r>
            <a:r>
              <a:rPr lang="cs-CZ" dirty="0">
                <a:latin typeface="HELVETICA" pitchFamily="34" charset="0"/>
                <a:cs typeface="HELVETICA" pitchFamily="34" charset="0"/>
              </a:rPr>
              <a:t> </a:t>
            </a:r>
            <a:r>
              <a:rPr lang="cs-CZ" dirty="0" err="1">
                <a:latin typeface="HELVETICA" pitchFamily="34" charset="0"/>
                <a:cs typeface="HELVETICA" pitchFamily="34" charset="0"/>
              </a:rPr>
              <a:t>around</a:t>
            </a:r>
            <a:r>
              <a:rPr lang="cs-CZ" dirty="0">
                <a:latin typeface="HELVETICA" pitchFamily="34" charset="0"/>
                <a:cs typeface="HELVETICA" pitchFamily="34" charset="0"/>
              </a:rPr>
              <a:t> 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742950" lvl="1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742950" lvl="1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68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basic debugger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It should look like this in the Hex Editor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742950" lvl="1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81200"/>
            <a:ext cx="1866900" cy="39116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5205788" y="3786804"/>
            <a:ext cx="2338012" cy="807521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66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basic debugger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Load the String in R0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cs-CZ" dirty="0">
                <a:latin typeface="HELVETICA" pitchFamily="34" charset="0"/>
                <a:cs typeface="HELVETICA" pitchFamily="34" charset="0"/>
              </a:rPr>
              <a:t>0x0010F6C8 : 22 00 4F E2 # SUB R0, PC, 0x22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cs-CZ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cs-CZ" dirty="0" err="1">
                <a:latin typeface="HELVETICA" pitchFamily="34" charset="0"/>
                <a:cs typeface="HELVETICA" pitchFamily="34" charset="0"/>
              </a:rPr>
              <a:t>Let‘s</a:t>
            </a:r>
            <a:r>
              <a:rPr lang="cs-CZ" dirty="0">
                <a:latin typeface="HELVETICA" pitchFamily="34" charset="0"/>
                <a:cs typeface="HELVETICA" pitchFamily="34" charset="0"/>
              </a:rPr>
              <a:t> </a:t>
            </a:r>
            <a:r>
              <a:rPr lang="cs-CZ" dirty="0" err="1">
                <a:latin typeface="HELVETICA" pitchFamily="34" charset="0"/>
                <a:cs typeface="HELVETICA" pitchFamily="34" charset="0"/>
              </a:rPr>
              <a:t>load</a:t>
            </a:r>
            <a:r>
              <a:rPr lang="cs-CZ" dirty="0">
                <a:latin typeface="HELVETICA" pitchFamily="34" charset="0"/>
                <a:cs typeface="HELVETICA" pitchFamily="34" charset="0"/>
              </a:rPr>
              <a:t> </a:t>
            </a:r>
            <a:r>
              <a:rPr lang="cs-CZ" dirty="0" err="1">
                <a:latin typeface="HELVETICA" pitchFamily="34" charset="0"/>
                <a:cs typeface="HELVETICA" pitchFamily="34" charset="0"/>
              </a:rPr>
              <a:t>again</a:t>
            </a:r>
            <a:r>
              <a:rPr lang="cs-CZ" dirty="0">
                <a:latin typeface="HELVETICA" pitchFamily="34" charset="0"/>
                <a:cs typeface="HELVETICA" pitchFamily="34" charset="0"/>
              </a:rPr>
              <a:t> in IDA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742950" lvl="1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4" y="4038600"/>
            <a:ext cx="7714593" cy="88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51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basic debugger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We need to jump to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printf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The BL is relative to 0x10F6A8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The opcode is 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0x0010F6CC : 83 53 FD EB # BL </a:t>
            </a:r>
            <a:r>
              <a:rPr lang="de-DE" dirty="0" err="1">
                <a:latin typeface="HELVETICA" pitchFamily="34" charset="0"/>
                <a:cs typeface="HELVETICA" pitchFamily="34" charset="0"/>
              </a:rPr>
              <a:t>printf</a:t>
            </a:r>
            <a:r>
              <a:rPr lang="de-DE" dirty="0">
                <a:latin typeface="HELVETICA" pitchFamily="34" charset="0"/>
                <a:cs typeface="HELVETICA" pitchFamily="34" charset="0"/>
              </a:rPr>
              <a:t>(0x644C0)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de-DE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742950" lvl="1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9" y="3868436"/>
            <a:ext cx="7315200" cy="12065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609600" y="3733800"/>
            <a:ext cx="7467600" cy="10107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58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basic debugger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Now we need to return 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fr-FR" dirty="0">
                <a:latin typeface="HELVETICA" pitchFamily="34" charset="0"/>
                <a:cs typeface="HELVETICA" pitchFamily="34" charset="0"/>
              </a:rPr>
              <a:t>0x0010F6D0 : 0E F0 A0 E1 # MOV PC, LR (RET)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fr-FR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fr-FR" dirty="0">
                <a:latin typeface="HELVETICA" pitchFamily="34" charset="0"/>
                <a:cs typeface="HELVETICA" pitchFamily="34" charset="0"/>
              </a:rPr>
              <a:t>Looks </a:t>
            </a:r>
            <a:r>
              <a:rPr lang="fr-FR" dirty="0" err="1">
                <a:latin typeface="HELVETICA" pitchFamily="34" charset="0"/>
                <a:cs typeface="HELVETICA" pitchFamily="34" charset="0"/>
              </a:rPr>
              <a:t>perfect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742950" lvl="1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31" y="3899338"/>
            <a:ext cx="7734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60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Goal</a:t>
            </a:r>
            <a:endParaRPr lang="en-US" sz="24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Provide a means to develop additional advanced functionality to this device; such as execution of arbitrary code</a:t>
            </a:r>
          </a:p>
          <a:p>
            <a:pPr>
              <a:buClr>
                <a:schemeClr val="tx2"/>
              </a:buClr>
            </a:pPr>
            <a:r>
              <a:rPr lang="en-US" b="1" dirty="0">
                <a:latin typeface="HELVETICA" pitchFamily="34" charset="0"/>
                <a:cs typeface="HELVETICA" pitchFamily="34" charset="0"/>
              </a:rPr>
              <a:t>By means of: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Injecting the device with modified firmware, to enable debugging on the device, and step trough custom code without bricking the device</a:t>
            </a:r>
          </a:p>
          <a:p>
            <a:pPr>
              <a:buClr>
                <a:schemeClr val="tx2"/>
              </a:buClr>
            </a:pPr>
            <a:r>
              <a:rPr lang="en-US" b="1" dirty="0">
                <a:latin typeface="HELVETICA" pitchFamily="34" charset="0"/>
                <a:cs typeface="HELVETICA" pitchFamily="34" charset="0"/>
              </a:rPr>
              <a:t>Complication: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There is no datasheet of the chip available, firmware is proprietary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14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Process: Moving on to advanced debugging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b="1" dirty="0">
                <a:latin typeface="HELVETICA" pitchFamily="34" charset="0"/>
                <a:cs typeface="HELVETICA" pitchFamily="34" charset="0"/>
              </a:rPr>
              <a:t>From here on out we can reverse engineer more functions to perform more advanced actions 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b="1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b="1" dirty="0">
                <a:latin typeface="HELVETICA" pitchFamily="34" charset="0"/>
                <a:cs typeface="HELVETICA" pitchFamily="34" charset="0"/>
              </a:rPr>
              <a:t>What we developed so far can be used for debugging, in case something goes wrong. 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b="1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b="1" dirty="0">
                <a:latin typeface="HELVETICA" pitchFamily="34" charset="0"/>
                <a:cs typeface="HELVETICA" pitchFamily="34" charset="0"/>
              </a:rPr>
              <a:t>We will focus on reverse engineering;</a:t>
            </a:r>
          </a:p>
          <a:p>
            <a:pPr marL="742950" lvl="1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 err="1">
                <a:latin typeface="HELVETICA" pitchFamily="34" charset="0"/>
                <a:cs typeface="HELVETICA" pitchFamily="34" charset="0"/>
              </a:rPr>
              <a:t>getchar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(), so we can interact with our running code</a:t>
            </a:r>
          </a:p>
          <a:p>
            <a:pPr marL="742950" lvl="1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read/write memory functions to evaluate and modify system behavior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73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Capabilities: Goals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We want to create an interactive debugger using the serial input and output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We will implement a loop that in pseudocode would be similar to this:</a:t>
            </a:r>
            <a:br>
              <a:rPr lang="en-US" dirty="0">
                <a:latin typeface="HELVETICA" pitchFamily="34" charset="0"/>
                <a:cs typeface="HELVETICA" pitchFamily="34" charset="0"/>
              </a:rPr>
            </a:br>
            <a:r>
              <a:rPr lang="en-US" dirty="0">
                <a:latin typeface="Consolas" panose="020B0609020204030204" pitchFamily="49" charset="0"/>
                <a:cs typeface="HELVETICA" pitchFamily="34" charset="0"/>
              </a:rPr>
              <a:t>	</a:t>
            </a:r>
            <a:r>
              <a:rPr lang="en-US" dirty="0">
                <a:latin typeface="Consolas" panose="020B0609020204030204" pitchFamily="49" charset="0"/>
                <a:ea typeface="Arial Hebrew" charset="-79"/>
                <a:cs typeface="Arial Hebrew" charset="-79"/>
              </a:rPr>
              <a:t>While (1):</a:t>
            </a:r>
            <a:br>
              <a:rPr lang="en-US" dirty="0">
                <a:latin typeface="Consolas" panose="020B0609020204030204" pitchFamily="49" charset="0"/>
                <a:ea typeface="Arial Hebrew" charset="-79"/>
                <a:cs typeface="Arial Hebrew" charset="-79"/>
              </a:rPr>
            </a:br>
            <a:r>
              <a:rPr lang="en-US" dirty="0">
                <a:latin typeface="Consolas" panose="020B0609020204030204" pitchFamily="49" charset="0"/>
                <a:ea typeface="Arial Hebrew" charset="-79"/>
                <a:cs typeface="Arial Hebrew" charset="-79"/>
              </a:rPr>
              <a:t>		char = </a:t>
            </a:r>
            <a:r>
              <a:rPr lang="en-US" dirty="0" err="1">
                <a:latin typeface="Consolas" panose="020B0609020204030204" pitchFamily="49" charset="0"/>
                <a:ea typeface="Arial Hebrew" charset="-79"/>
                <a:cs typeface="Arial Hebrew" charset="-79"/>
              </a:rPr>
              <a:t>getchar</a:t>
            </a:r>
            <a:r>
              <a:rPr lang="en-US" dirty="0">
                <a:latin typeface="Consolas" panose="020B0609020204030204" pitchFamily="49" charset="0"/>
                <a:ea typeface="Arial Hebrew" charset="-79"/>
                <a:cs typeface="Arial Hebrew" charset="-79"/>
              </a:rPr>
              <a:t>()</a:t>
            </a:r>
          </a:p>
          <a:p>
            <a:pPr>
              <a:buClr>
                <a:schemeClr val="tx2"/>
              </a:buClr>
            </a:pPr>
            <a:r>
              <a:rPr lang="en-US" dirty="0">
                <a:latin typeface="Consolas" panose="020B0609020204030204" pitchFamily="49" charset="0"/>
                <a:ea typeface="Arial Hebrew" charset="-79"/>
                <a:cs typeface="Arial Hebrew" charset="-79"/>
              </a:rPr>
              <a:t>		if char == 0:</a:t>
            </a:r>
            <a:br>
              <a:rPr lang="en-US" dirty="0">
                <a:latin typeface="Consolas" panose="020B0609020204030204" pitchFamily="49" charset="0"/>
                <a:ea typeface="Arial Hebrew" charset="-79"/>
                <a:cs typeface="Arial Hebrew" charset="-79"/>
              </a:rPr>
            </a:br>
            <a:r>
              <a:rPr lang="en-US" dirty="0">
                <a:latin typeface="Consolas" panose="020B0609020204030204" pitchFamily="49" charset="0"/>
                <a:ea typeface="Arial Hebrew" charset="-79"/>
                <a:cs typeface="Arial Hebrew" charset="-79"/>
              </a:rPr>
              <a:t>		      exit</a:t>
            </a:r>
          </a:p>
          <a:p>
            <a:pPr>
              <a:buClr>
                <a:schemeClr val="tx2"/>
              </a:buClr>
            </a:pPr>
            <a:r>
              <a:rPr lang="en-US" dirty="0">
                <a:latin typeface="Consolas" panose="020B0609020204030204" pitchFamily="49" charset="0"/>
                <a:ea typeface="Arial Hebrew" charset="-79"/>
                <a:cs typeface="Arial Hebrew" charset="-79"/>
              </a:rPr>
              <a:t>		if char == 6:</a:t>
            </a:r>
            <a:br>
              <a:rPr lang="en-US" dirty="0">
                <a:latin typeface="Consolas" panose="020B0609020204030204" pitchFamily="49" charset="0"/>
                <a:ea typeface="Arial Hebrew" charset="-79"/>
                <a:cs typeface="Arial Hebrew" charset="-79"/>
              </a:rPr>
            </a:br>
            <a:r>
              <a:rPr lang="en-US" dirty="0">
                <a:latin typeface="Consolas" panose="020B0609020204030204" pitchFamily="49" charset="0"/>
                <a:ea typeface="Arial Hebrew" charset="-79"/>
                <a:cs typeface="Arial Hebrew" charset="-79"/>
              </a:rPr>
              <a:t>		      print ”</a:t>
            </a:r>
            <a:r>
              <a:rPr lang="en-US" dirty="0" err="1">
                <a:latin typeface="Consolas" panose="020B0609020204030204" pitchFamily="49" charset="0"/>
                <a:ea typeface="Arial Hebrew" charset="-79"/>
                <a:cs typeface="Arial Hebrew" charset="-79"/>
              </a:rPr>
              <a:t>tst</a:t>
            </a:r>
            <a:r>
              <a:rPr lang="en-US" dirty="0">
                <a:latin typeface="Consolas" panose="020B0609020204030204" pitchFamily="49" charset="0"/>
                <a:ea typeface="Arial Hebrew" charset="-79"/>
                <a:cs typeface="Arial Hebrew" charset="-79"/>
              </a:rPr>
              <a:t>”</a:t>
            </a:r>
          </a:p>
          <a:p>
            <a:pPr>
              <a:buClr>
                <a:schemeClr val="tx2"/>
              </a:buClr>
            </a:pPr>
            <a:r>
              <a:rPr lang="en-US" dirty="0">
                <a:latin typeface="Consolas" panose="020B0609020204030204" pitchFamily="49" charset="0"/>
                <a:ea typeface="Arial Hebrew" charset="-79"/>
                <a:cs typeface="Arial Hebrew" charset="-79"/>
              </a:rPr>
              <a:t>		if char == x:</a:t>
            </a:r>
          </a:p>
          <a:p>
            <a:pPr>
              <a:buClr>
                <a:schemeClr val="tx2"/>
              </a:buClr>
            </a:pPr>
            <a:r>
              <a:rPr lang="en-US" dirty="0">
                <a:latin typeface="Consolas" panose="020B0609020204030204" pitchFamily="49" charset="0"/>
                <a:ea typeface="Arial Hebrew" charset="-79"/>
                <a:cs typeface="Arial Hebrew" charset="-79"/>
              </a:rPr>
              <a:t>		      </a:t>
            </a:r>
            <a:r>
              <a:rPr lang="en-US" dirty="0" err="1">
                <a:latin typeface="Consolas" panose="020B0609020204030204" pitchFamily="49" charset="0"/>
                <a:ea typeface="Arial Hebrew" charset="-79"/>
                <a:cs typeface="Arial Hebrew" charset="-79"/>
              </a:rPr>
              <a:t>do_y</a:t>
            </a:r>
            <a:r>
              <a:rPr lang="en-US" dirty="0">
                <a:latin typeface="Consolas" panose="020B0609020204030204" pitchFamily="49" charset="0"/>
                <a:ea typeface="Arial Hebrew" charset="-79"/>
                <a:cs typeface="Arial Hebrew" charset="-79"/>
              </a:rPr>
              <a:t>()</a:t>
            </a:r>
            <a:endParaRPr lang="en-US" dirty="0">
              <a:latin typeface="Consolas" panose="020B0609020204030204" pitchFamily="49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We already have the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printf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() </a:t>
            </a:r>
            <a:r>
              <a:rPr lang="mr-IN" dirty="0">
                <a:latin typeface="HELVETICA" pitchFamily="34" charset="0"/>
                <a:cs typeface="HELVETICA" pitchFamily="34" charset="0"/>
              </a:rPr>
              <a:t>–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for writing output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We need the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getchar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() function </a:t>
            </a:r>
            <a:r>
              <a:rPr lang="mr-IN" dirty="0">
                <a:latin typeface="HELVETICA" pitchFamily="34" charset="0"/>
                <a:cs typeface="HELVETICA" pitchFamily="34" charset="0"/>
              </a:rPr>
              <a:t>–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for capturing user input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742950" lvl="1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84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Capabilities: finding </a:t>
            </a:r>
            <a:r>
              <a:rPr lang="en-US" sz="2400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getchar</a:t>
            </a:r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649696"/>
            <a:ext cx="5257800" cy="442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40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Capabilities: finding </a:t>
            </a:r>
            <a:r>
              <a:rPr lang="en-US" sz="2400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getchar</a:t>
            </a:r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()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90" y="1691788"/>
            <a:ext cx="5157819" cy="4342786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2590800" y="4606739"/>
            <a:ext cx="1752600" cy="270061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03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350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29345"/>
            <a:ext cx="4523879" cy="42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036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36259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The address 0x13a6c4 is the buffer where the characters that are read from the serial are saved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The function 0x5c1f4 is </a:t>
            </a:r>
            <a:br>
              <a:rPr lang="en-US" dirty="0">
                <a:latin typeface="HELVETICA" pitchFamily="34" charset="0"/>
                <a:cs typeface="HELVETICA" pitchFamily="34" charset="0"/>
              </a:rPr>
            </a:br>
            <a:r>
              <a:rPr lang="en-US" dirty="0" err="1">
                <a:latin typeface="HELVETICA" pitchFamily="34" charset="0"/>
                <a:cs typeface="HELVETICA" pitchFamily="34" charset="0"/>
              </a:rPr>
              <a:t>cyg_io_read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(handle,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buf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,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len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)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Len is set to 1, so only 1 char is read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The result is stored in the buffer where R1 points to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03" y="1951039"/>
            <a:ext cx="4250776" cy="4010036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5549462" y="3636158"/>
            <a:ext cx="1888416" cy="631042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1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82" y="1769678"/>
            <a:ext cx="4523879" cy="4267672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609600" y="3200400"/>
            <a:ext cx="7467600" cy="1676400"/>
          </a:xfrm>
          <a:prstGeom prst="frame">
            <a:avLst/>
          </a:prstGeom>
          <a:solidFill>
            <a:srgbClr val="FF0000">
              <a:alpha val="61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Capabilities: our </a:t>
            </a:r>
            <a:r>
              <a:rPr lang="en-US" sz="2400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getchar</a:t>
            </a:r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04" y="2169510"/>
            <a:ext cx="6397992" cy="39566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1732387"/>
            <a:ext cx="762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Byte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getchar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(void), returns 1 char in R0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Capabilities: the assembler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We need the assembler to know where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cyg_io_read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is (and also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printf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)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The ORG directive helps us doing that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The _start directive tells the assembler at what memory address the code is located, so that Branches can be calculated accordingly 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8" y="4191000"/>
            <a:ext cx="7595383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Capabilities: calling </a:t>
            </a:r>
            <a:r>
              <a:rPr lang="en-US" sz="2400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getchar</a:t>
            </a:r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()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Basic loop that will read a character and exit if it’s 0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If the character is 6, then the shellcode will print “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tst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”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9" y="3048000"/>
            <a:ext cx="764432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ARM crash course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ARM is a 32 bit RISC processor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Processor is little endian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Opcodes are 32bit, and align on a 4 byte boundary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All code, data and peripherals share the same 32 bit memory address space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After a (re)boot code starts running from 0x00000000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ARM has 16 32-bit base registers and a CPSR (current program status register)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Most opcodes can be modified by condition fields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 3 stage pipeline is used, so PC is 2 instructions (8 bytes) ahead of the currently executed instruction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 branch flushes the pipeline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857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Capabilities: </a:t>
            </a:r>
            <a:r>
              <a:rPr lang="en-US" sz="2400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printf</a:t>
            </a:r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()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If the character is 6, then the shellcode will print “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tst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”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we define the string; '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tst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/n‘, at the bottom, in the code section  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4703" y="3276600"/>
            <a:ext cx="7172257" cy="1548336"/>
            <a:chOff x="714703" y="3276600"/>
            <a:chExt cx="7172257" cy="15483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91"/>
            <a:stretch/>
          </p:blipFill>
          <p:spPr>
            <a:xfrm>
              <a:off x="714703" y="3276600"/>
              <a:ext cx="7172257" cy="12161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703" y="4492752"/>
              <a:ext cx="7172257" cy="33218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3000" y="4518846"/>
              <a:ext cx="2353056" cy="1320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7751" y="3886200"/>
              <a:ext cx="5073449" cy="608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Capabilities: first compile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680865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Write the whole assembly code in a text file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950" y="2003570"/>
            <a:ext cx="4762500" cy="413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5755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Assemble everything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Link and convert the object code to binary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Split the file, so that only the shellcode at 0x11C394 is left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0" y="2514600"/>
            <a:ext cx="7378700" cy="49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0" y="3664410"/>
            <a:ext cx="7378700" cy="63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0" y="4956956"/>
            <a:ext cx="7401910" cy="105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3733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We have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getc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We have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printf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We can exit 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The initial loop is done (just with exit functionality)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Time to add some debugging capabilities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Adding functionality for reading words (so that we can use them to read/write memory addresses)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352086"/>
            <a:ext cx="597108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373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Adding read memory capabilities (read and display memory to the user)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17331" y="3564762"/>
            <a:ext cx="7785114" cy="1289196"/>
            <a:chOff x="717331" y="3564762"/>
            <a:chExt cx="7785114" cy="12891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331" y="3564762"/>
              <a:ext cx="7785114" cy="108343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3427" y="4648200"/>
              <a:ext cx="7779018" cy="205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11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373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Adding write memory capabilities (write into the device memory)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3284240"/>
            <a:ext cx="77597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6477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>
                <a:latin typeface="HELVETICA" pitchFamily="34" charset="0"/>
                <a:cs typeface="HELVETICA" pitchFamily="34" charset="0"/>
              </a:rPr>
              <a:t>Breakpoints: stop normal execution for analysis of current processor state, and code stepping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>
              <a:buClr>
                <a:schemeClr val="tx2"/>
              </a:buClr>
            </a:pPr>
            <a:r>
              <a:rPr lang="en-US" b="1" dirty="0">
                <a:latin typeface="HELVETICA" pitchFamily="34" charset="0"/>
                <a:cs typeface="HELVETICA" pitchFamily="34" charset="0"/>
              </a:rPr>
              <a:t>Creating our breakpoint mechanism: 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stopping code execution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calling our debugger from the running code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>
              <a:buClr>
                <a:schemeClr val="tx2"/>
              </a:buClr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We just patch a branch-instruction from where we want to call our debugger, and restore the original instruction on exit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Capabilities: calling our debugger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924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Storing registers on the stack on initial call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Restoring the registers on exit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41" y="2895600"/>
            <a:ext cx="7911582" cy="1082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24658"/>
            <a:ext cx="7848600" cy="69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373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Adding read register capabilities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11" y="2816225"/>
            <a:ext cx="7264578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08012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Used ARM Instruction Set</a:t>
            </a:r>
            <a:endParaRPr lang="en-US" altLang="en-US" sz="28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3400" y="1065212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Mnemonics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95487" y="1065212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Description</a:t>
            </a:r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533400" y="2533651"/>
            <a:ext cx="6096000" cy="1417638"/>
            <a:chOff x="336" y="3338"/>
            <a:chExt cx="3840" cy="893"/>
          </a:xfrm>
        </p:grpSpPr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336" y="3338"/>
              <a:ext cx="1431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LDR(B)</a:t>
              </a:r>
            </a:p>
            <a:p>
              <a:endParaRPr lang="en-US" altLang="en-US" sz="2000" dirty="0"/>
            </a:p>
            <a:p>
              <a:r>
                <a:rPr lang="en-US" altLang="en-US" sz="2000" dirty="0"/>
                <a:t>LDMFD</a:t>
              </a: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1248" y="3341"/>
              <a:ext cx="2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load a single value from a virtual </a:t>
              </a:r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1248" y="3494"/>
              <a:ext cx="2928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address in memory</a:t>
              </a:r>
            </a:p>
            <a:p>
              <a:r>
                <a:rPr lang="en-US" altLang="en-US" sz="2000" dirty="0"/>
                <a:t>store multiple 32 bit registers to memory</a:t>
              </a:r>
            </a:p>
            <a:p>
              <a:pPr>
                <a:spcBef>
                  <a:spcPct val="50000"/>
                </a:spcBef>
              </a:pPr>
              <a:endParaRPr lang="en-US" altLang="en-US" sz="2000" dirty="0"/>
            </a:p>
          </p:txBody>
        </p:sp>
      </p:grpSp>
      <p:grpSp>
        <p:nvGrpSpPr>
          <p:cNvPr id="8212" name="Group 20"/>
          <p:cNvGrpSpPr>
            <a:grpSpLocks/>
          </p:cNvGrpSpPr>
          <p:nvPr/>
        </p:nvGrpSpPr>
        <p:grpSpPr bwMode="auto">
          <a:xfrm>
            <a:off x="533400" y="3406774"/>
            <a:ext cx="6096000" cy="401638"/>
            <a:chOff x="336" y="1824"/>
            <a:chExt cx="3840" cy="253"/>
          </a:xfrm>
        </p:grpSpPr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336" y="1824"/>
              <a:ext cx="14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MOV</a:t>
              </a:r>
            </a:p>
          </p:txBody>
        </p:sp>
        <p:sp>
          <p:nvSpPr>
            <p:cNvPr id="8215" name="Text Box 23"/>
            <p:cNvSpPr txBox="1">
              <a:spLocks noChangeArrowheads="1"/>
            </p:cNvSpPr>
            <p:nvPr/>
          </p:nvSpPr>
          <p:spPr bwMode="auto">
            <a:xfrm>
              <a:off x="1248" y="1827"/>
              <a:ext cx="2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move a 32 bit value into a register </a:t>
              </a:r>
            </a:p>
          </p:txBody>
        </p:sp>
      </p:grpSp>
      <p:grpSp>
        <p:nvGrpSpPr>
          <p:cNvPr id="8221" name="Group 29"/>
          <p:cNvGrpSpPr>
            <a:grpSpLocks/>
          </p:cNvGrpSpPr>
          <p:nvPr/>
        </p:nvGrpSpPr>
        <p:grpSpPr bwMode="auto">
          <a:xfrm>
            <a:off x="533400" y="3676646"/>
            <a:ext cx="6096000" cy="644525"/>
            <a:chOff x="336" y="3338"/>
            <a:chExt cx="3840" cy="406"/>
          </a:xfrm>
        </p:grpSpPr>
        <p:sp>
          <p:nvSpPr>
            <p:cNvPr id="8222" name="Text Box 30"/>
            <p:cNvSpPr txBox="1">
              <a:spLocks noChangeArrowheads="1"/>
            </p:cNvSpPr>
            <p:nvPr/>
          </p:nvSpPr>
          <p:spPr bwMode="auto">
            <a:xfrm>
              <a:off x="336" y="3338"/>
              <a:ext cx="14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/>
                <a:t>MRS</a:t>
              </a:r>
            </a:p>
          </p:txBody>
        </p:sp>
        <p:sp>
          <p:nvSpPr>
            <p:cNvPr id="8224" name="Text Box 32"/>
            <p:cNvSpPr txBox="1">
              <a:spLocks noChangeArrowheads="1"/>
            </p:cNvSpPr>
            <p:nvPr/>
          </p:nvSpPr>
          <p:spPr bwMode="auto">
            <a:xfrm>
              <a:off x="1248" y="3341"/>
              <a:ext cx="2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move to ARM register from a status</a:t>
              </a:r>
            </a:p>
          </p:txBody>
        </p:sp>
        <p:sp>
          <p:nvSpPr>
            <p:cNvPr id="8225" name="Text Box 33"/>
            <p:cNvSpPr txBox="1">
              <a:spLocks noChangeArrowheads="1"/>
            </p:cNvSpPr>
            <p:nvPr/>
          </p:nvSpPr>
          <p:spPr bwMode="auto">
            <a:xfrm>
              <a:off x="1248" y="3494"/>
              <a:ext cx="2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register (</a:t>
              </a:r>
              <a:r>
                <a:rPr lang="en-US" altLang="en-US" sz="2000" dirty="0" err="1"/>
                <a:t>cpsr</a:t>
              </a:r>
              <a:r>
                <a:rPr lang="en-US" altLang="en-US" sz="2000" dirty="0"/>
                <a:t> or </a:t>
              </a:r>
              <a:r>
                <a:rPr lang="en-US" altLang="en-US" sz="2000" dirty="0" err="1"/>
                <a:t>spsr</a:t>
              </a:r>
              <a:r>
                <a:rPr lang="en-US" altLang="en-US" sz="2000" dirty="0"/>
                <a:t>)</a:t>
              </a:r>
            </a:p>
          </p:txBody>
        </p:sp>
      </p:grpSp>
      <p:grpSp>
        <p:nvGrpSpPr>
          <p:cNvPr id="8226" name="Group 34"/>
          <p:cNvGrpSpPr>
            <a:grpSpLocks/>
          </p:cNvGrpSpPr>
          <p:nvPr/>
        </p:nvGrpSpPr>
        <p:grpSpPr bwMode="auto">
          <a:xfrm>
            <a:off x="533400" y="4133846"/>
            <a:ext cx="6096000" cy="644525"/>
            <a:chOff x="336" y="3338"/>
            <a:chExt cx="3840" cy="406"/>
          </a:xfrm>
        </p:grpSpPr>
        <p:sp>
          <p:nvSpPr>
            <p:cNvPr id="8227" name="Text Box 35"/>
            <p:cNvSpPr txBox="1">
              <a:spLocks noChangeArrowheads="1"/>
            </p:cNvSpPr>
            <p:nvPr/>
          </p:nvSpPr>
          <p:spPr bwMode="auto">
            <a:xfrm>
              <a:off x="336" y="3338"/>
              <a:ext cx="14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MSR</a:t>
              </a:r>
            </a:p>
          </p:txBody>
        </p:sp>
        <p:sp>
          <p:nvSpPr>
            <p:cNvPr id="8229" name="Text Box 37"/>
            <p:cNvSpPr txBox="1">
              <a:spLocks noChangeArrowheads="1"/>
            </p:cNvSpPr>
            <p:nvPr/>
          </p:nvSpPr>
          <p:spPr bwMode="auto">
            <a:xfrm>
              <a:off x="1248" y="3341"/>
              <a:ext cx="2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move to a status register (</a:t>
              </a:r>
              <a:r>
                <a:rPr lang="en-US" altLang="en-US" sz="2000" dirty="0" err="1"/>
                <a:t>cpsr</a:t>
              </a:r>
              <a:r>
                <a:rPr lang="en-US" altLang="en-US" sz="2000" dirty="0"/>
                <a:t> or </a:t>
              </a:r>
              <a:r>
                <a:rPr lang="en-US" altLang="en-US" sz="2000" dirty="0" err="1"/>
                <a:t>spsr</a:t>
              </a:r>
              <a:r>
                <a:rPr lang="en-US" altLang="en-US" sz="2000" dirty="0"/>
                <a:t>)</a:t>
              </a:r>
            </a:p>
          </p:txBody>
        </p:sp>
        <p:sp>
          <p:nvSpPr>
            <p:cNvPr id="8230" name="Text Box 38"/>
            <p:cNvSpPr txBox="1">
              <a:spLocks noChangeArrowheads="1"/>
            </p:cNvSpPr>
            <p:nvPr/>
          </p:nvSpPr>
          <p:spPr bwMode="auto">
            <a:xfrm>
              <a:off x="1248" y="3494"/>
              <a:ext cx="2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from an ARM register</a:t>
              </a:r>
            </a:p>
          </p:txBody>
        </p:sp>
      </p:grpSp>
      <p:grpSp>
        <p:nvGrpSpPr>
          <p:cNvPr id="8241" name="Group 49"/>
          <p:cNvGrpSpPr>
            <a:grpSpLocks/>
          </p:cNvGrpSpPr>
          <p:nvPr/>
        </p:nvGrpSpPr>
        <p:grpSpPr bwMode="auto">
          <a:xfrm>
            <a:off x="533400" y="4632321"/>
            <a:ext cx="8291513" cy="644525"/>
            <a:chOff x="336" y="3338"/>
            <a:chExt cx="5223" cy="406"/>
          </a:xfrm>
        </p:grpSpPr>
        <p:sp>
          <p:nvSpPr>
            <p:cNvPr id="8242" name="Text Box 50"/>
            <p:cNvSpPr txBox="1">
              <a:spLocks noChangeArrowheads="1"/>
            </p:cNvSpPr>
            <p:nvPr/>
          </p:nvSpPr>
          <p:spPr bwMode="auto">
            <a:xfrm>
              <a:off x="336" y="3338"/>
              <a:ext cx="14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/>
                <a:t>ORR</a:t>
              </a:r>
            </a:p>
          </p:txBody>
        </p:sp>
        <p:sp>
          <p:nvSpPr>
            <p:cNvPr id="8244" name="Text Box 52"/>
            <p:cNvSpPr txBox="1">
              <a:spLocks noChangeArrowheads="1"/>
            </p:cNvSpPr>
            <p:nvPr/>
          </p:nvSpPr>
          <p:spPr bwMode="auto">
            <a:xfrm>
              <a:off x="1248" y="3341"/>
              <a:ext cx="2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logical bitwise OR of two 32 bit values</a:t>
              </a:r>
            </a:p>
          </p:txBody>
        </p:sp>
        <p:sp>
          <p:nvSpPr>
            <p:cNvPr id="8245" name="Text Box 53"/>
            <p:cNvSpPr txBox="1">
              <a:spLocks noChangeArrowheads="1"/>
            </p:cNvSpPr>
            <p:nvPr/>
          </p:nvSpPr>
          <p:spPr bwMode="auto">
            <a:xfrm>
              <a:off x="2631" y="3494"/>
              <a:ext cx="2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2000"/>
            </a:p>
          </p:txBody>
        </p:sp>
      </p:grp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533400" y="4860925"/>
            <a:ext cx="2271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STMFD</a:t>
            </a:r>
          </a:p>
        </p:txBody>
      </p:sp>
      <p:sp>
        <p:nvSpPr>
          <p:cNvPr id="63" name="Text Box 28"/>
          <p:cNvSpPr txBox="1">
            <a:spLocks noChangeArrowheads="1"/>
          </p:cNvSpPr>
          <p:nvPr/>
        </p:nvSpPr>
        <p:spPr bwMode="auto">
          <a:xfrm>
            <a:off x="1966913" y="4865687"/>
            <a:ext cx="496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store multiple 32 bit registers to memory</a:t>
            </a:r>
          </a:p>
        </p:txBody>
      </p:sp>
      <p:sp>
        <p:nvSpPr>
          <p:cNvPr id="64" name="Text Box 29"/>
          <p:cNvSpPr txBox="1">
            <a:spLocks noChangeArrowheads="1"/>
          </p:cNvSpPr>
          <p:nvPr/>
        </p:nvSpPr>
        <p:spPr bwMode="auto">
          <a:xfrm>
            <a:off x="1981200" y="5108575"/>
            <a:ext cx="464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000"/>
          </a:p>
        </p:txBody>
      </p:sp>
      <p:grpSp>
        <p:nvGrpSpPr>
          <p:cNvPr id="65" name="Group 30"/>
          <p:cNvGrpSpPr>
            <a:grpSpLocks/>
          </p:cNvGrpSpPr>
          <p:nvPr/>
        </p:nvGrpSpPr>
        <p:grpSpPr bwMode="auto">
          <a:xfrm>
            <a:off x="533400" y="5089529"/>
            <a:ext cx="8291513" cy="644525"/>
            <a:chOff x="336" y="3338"/>
            <a:chExt cx="5223" cy="406"/>
          </a:xfrm>
        </p:grpSpPr>
        <p:sp>
          <p:nvSpPr>
            <p:cNvPr id="66" name="Text Box 31"/>
            <p:cNvSpPr txBox="1">
              <a:spLocks noChangeArrowheads="1"/>
            </p:cNvSpPr>
            <p:nvPr/>
          </p:nvSpPr>
          <p:spPr bwMode="auto">
            <a:xfrm>
              <a:off x="336" y="3338"/>
              <a:ext cx="14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STR(B)</a:t>
              </a:r>
            </a:p>
          </p:txBody>
        </p:sp>
        <p:sp>
          <p:nvSpPr>
            <p:cNvPr id="67" name="Text Box 33"/>
            <p:cNvSpPr txBox="1">
              <a:spLocks noChangeArrowheads="1"/>
            </p:cNvSpPr>
            <p:nvPr/>
          </p:nvSpPr>
          <p:spPr bwMode="auto">
            <a:xfrm>
              <a:off x="1248" y="3341"/>
              <a:ext cx="345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000" dirty="0"/>
                <a:t>store register to a virtual address in memory</a:t>
              </a:r>
            </a:p>
          </p:txBody>
        </p:sp>
        <p:sp>
          <p:nvSpPr>
            <p:cNvPr id="68" name="Text Box 34"/>
            <p:cNvSpPr txBox="1">
              <a:spLocks noChangeArrowheads="1"/>
            </p:cNvSpPr>
            <p:nvPr/>
          </p:nvSpPr>
          <p:spPr bwMode="auto">
            <a:xfrm>
              <a:off x="2631" y="3494"/>
              <a:ext cx="2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2000"/>
            </a:p>
          </p:txBody>
        </p:sp>
      </p:grpSp>
      <p:grpSp>
        <p:nvGrpSpPr>
          <p:cNvPr id="69" name="Group 35"/>
          <p:cNvGrpSpPr>
            <a:grpSpLocks/>
          </p:cNvGrpSpPr>
          <p:nvPr/>
        </p:nvGrpSpPr>
        <p:grpSpPr bwMode="auto">
          <a:xfrm>
            <a:off x="533400" y="5334000"/>
            <a:ext cx="8291513" cy="644525"/>
            <a:chOff x="336" y="3338"/>
            <a:chExt cx="5223" cy="406"/>
          </a:xfrm>
        </p:grpSpPr>
        <p:sp>
          <p:nvSpPr>
            <p:cNvPr id="70" name="Text Box 36"/>
            <p:cNvSpPr txBox="1">
              <a:spLocks noChangeArrowheads="1"/>
            </p:cNvSpPr>
            <p:nvPr/>
          </p:nvSpPr>
          <p:spPr bwMode="auto">
            <a:xfrm>
              <a:off x="336" y="3338"/>
              <a:ext cx="14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SUB</a:t>
              </a:r>
            </a:p>
          </p:txBody>
        </p:sp>
        <p:sp>
          <p:nvSpPr>
            <p:cNvPr id="71" name="Text Box 38"/>
            <p:cNvSpPr txBox="1">
              <a:spLocks noChangeArrowheads="1"/>
            </p:cNvSpPr>
            <p:nvPr/>
          </p:nvSpPr>
          <p:spPr bwMode="auto">
            <a:xfrm>
              <a:off x="1248" y="3341"/>
              <a:ext cx="2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subtract two 32 bit values </a:t>
              </a:r>
            </a:p>
          </p:txBody>
        </p:sp>
        <p:sp>
          <p:nvSpPr>
            <p:cNvPr id="72" name="Text Box 39"/>
            <p:cNvSpPr txBox="1">
              <a:spLocks noChangeArrowheads="1"/>
            </p:cNvSpPr>
            <p:nvPr/>
          </p:nvSpPr>
          <p:spPr bwMode="auto">
            <a:xfrm>
              <a:off x="2631" y="3494"/>
              <a:ext cx="2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2000"/>
            </a:p>
          </p:txBody>
        </p:sp>
      </p:grpSp>
      <p:sp>
        <p:nvSpPr>
          <p:cNvPr id="73" name="Text Box 9"/>
          <p:cNvSpPr txBox="1">
            <a:spLocks noChangeArrowheads="1"/>
          </p:cNvSpPr>
          <p:nvPr/>
        </p:nvSpPr>
        <p:spPr bwMode="auto">
          <a:xfrm>
            <a:off x="547688" y="1293812"/>
            <a:ext cx="2271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ADD</a:t>
            </a:r>
          </a:p>
        </p:txBody>
      </p:sp>
      <p:sp>
        <p:nvSpPr>
          <p:cNvPr id="74" name="Text Box 11"/>
          <p:cNvSpPr txBox="1">
            <a:spLocks noChangeArrowheads="1"/>
          </p:cNvSpPr>
          <p:nvPr/>
        </p:nvSpPr>
        <p:spPr bwMode="auto">
          <a:xfrm>
            <a:off x="1995487" y="1298575"/>
            <a:ext cx="464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add two 32 bit values</a:t>
            </a:r>
          </a:p>
        </p:txBody>
      </p:sp>
      <p:sp>
        <p:nvSpPr>
          <p:cNvPr id="75" name="Text Box 12"/>
          <p:cNvSpPr txBox="1">
            <a:spLocks noChangeArrowheads="1"/>
          </p:cNvSpPr>
          <p:nvPr/>
        </p:nvSpPr>
        <p:spPr bwMode="auto">
          <a:xfrm>
            <a:off x="547688" y="1563687"/>
            <a:ext cx="2271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AND</a:t>
            </a:r>
          </a:p>
        </p:txBody>
      </p: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1995487" y="1568450"/>
            <a:ext cx="464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logical bitwise AND of two 32 bit values</a:t>
            </a:r>
          </a:p>
        </p:txBody>
      </p:sp>
      <p:sp>
        <p:nvSpPr>
          <p:cNvPr id="77" name="Text Box 15"/>
          <p:cNvSpPr txBox="1">
            <a:spLocks noChangeArrowheads="1"/>
          </p:cNvSpPr>
          <p:nvPr/>
        </p:nvSpPr>
        <p:spPr bwMode="auto">
          <a:xfrm>
            <a:off x="533400" y="1808162"/>
            <a:ext cx="2271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B</a:t>
            </a:r>
          </a:p>
        </p:txBody>
      </p:sp>
      <p:sp>
        <p:nvSpPr>
          <p:cNvPr id="78" name="Text Box 17"/>
          <p:cNvSpPr txBox="1">
            <a:spLocks noChangeArrowheads="1"/>
          </p:cNvSpPr>
          <p:nvPr/>
        </p:nvSpPr>
        <p:spPr bwMode="auto">
          <a:xfrm>
            <a:off x="1981200" y="1812925"/>
            <a:ext cx="464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branch relative +/- 32MB</a:t>
            </a:r>
          </a:p>
        </p:txBody>
      </p:sp>
      <p:sp>
        <p:nvSpPr>
          <p:cNvPr id="79" name="Text Box 24"/>
          <p:cNvSpPr txBox="1">
            <a:spLocks noChangeArrowheads="1"/>
          </p:cNvSpPr>
          <p:nvPr/>
        </p:nvSpPr>
        <p:spPr bwMode="auto">
          <a:xfrm>
            <a:off x="533400" y="2055812"/>
            <a:ext cx="2271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BL</a:t>
            </a:r>
          </a:p>
        </p:txBody>
      </p:sp>
      <p:sp>
        <p:nvSpPr>
          <p:cNvPr id="80" name="Text Box 26"/>
          <p:cNvSpPr txBox="1">
            <a:spLocks noChangeArrowheads="1"/>
          </p:cNvSpPr>
          <p:nvPr/>
        </p:nvSpPr>
        <p:spPr bwMode="auto">
          <a:xfrm>
            <a:off x="1981200" y="2060575"/>
            <a:ext cx="464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relative branch with link</a:t>
            </a:r>
          </a:p>
        </p:txBody>
      </p:sp>
      <p:sp>
        <p:nvSpPr>
          <p:cNvPr id="81" name="Text Box 42"/>
          <p:cNvSpPr txBox="1">
            <a:spLocks noChangeArrowheads="1"/>
          </p:cNvSpPr>
          <p:nvPr/>
        </p:nvSpPr>
        <p:spPr bwMode="auto">
          <a:xfrm>
            <a:off x="533400" y="2284412"/>
            <a:ext cx="2271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CMP</a:t>
            </a:r>
          </a:p>
        </p:txBody>
      </p:sp>
      <p:sp>
        <p:nvSpPr>
          <p:cNvPr id="82" name="Text Box 44"/>
          <p:cNvSpPr txBox="1">
            <a:spLocks noChangeArrowheads="1"/>
          </p:cNvSpPr>
          <p:nvPr/>
        </p:nvSpPr>
        <p:spPr bwMode="auto">
          <a:xfrm>
            <a:off x="1981200" y="2289175"/>
            <a:ext cx="464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compare two 32 bit values</a:t>
            </a:r>
          </a:p>
        </p:txBody>
      </p:sp>
      <p:grpSp>
        <p:nvGrpSpPr>
          <p:cNvPr id="83" name="Group 35"/>
          <p:cNvGrpSpPr>
            <a:grpSpLocks/>
          </p:cNvGrpSpPr>
          <p:nvPr/>
        </p:nvGrpSpPr>
        <p:grpSpPr bwMode="auto">
          <a:xfrm>
            <a:off x="533400" y="5618162"/>
            <a:ext cx="8291513" cy="644525"/>
            <a:chOff x="336" y="3338"/>
            <a:chExt cx="5223" cy="406"/>
          </a:xfrm>
        </p:grpSpPr>
        <p:sp>
          <p:nvSpPr>
            <p:cNvPr id="84" name="Text Box 36"/>
            <p:cNvSpPr txBox="1">
              <a:spLocks noChangeArrowheads="1"/>
            </p:cNvSpPr>
            <p:nvPr/>
          </p:nvSpPr>
          <p:spPr bwMode="auto">
            <a:xfrm>
              <a:off x="336" y="3338"/>
              <a:ext cx="14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LSL</a:t>
              </a:r>
            </a:p>
          </p:txBody>
        </p:sp>
        <p:sp>
          <p:nvSpPr>
            <p:cNvPr id="85" name="Text Box 38"/>
            <p:cNvSpPr txBox="1">
              <a:spLocks noChangeArrowheads="1"/>
            </p:cNvSpPr>
            <p:nvPr/>
          </p:nvSpPr>
          <p:spPr bwMode="auto">
            <a:xfrm>
              <a:off x="1248" y="3341"/>
              <a:ext cx="2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/>
                <a:t>left shift a 32 bit register </a:t>
              </a:r>
            </a:p>
          </p:txBody>
        </p:sp>
        <p:sp>
          <p:nvSpPr>
            <p:cNvPr id="86" name="Text Box 39"/>
            <p:cNvSpPr txBox="1">
              <a:spLocks noChangeArrowheads="1"/>
            </p:cNvSpPr>
            <p:nvPr/>
          </p:nvSpPr>
          <p:spPr bwMode="auto">
            <a:xfrm>
              <a:off x="2631" y="3494"/>
              <a:ext cx="2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42622920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510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Adding write register capabilities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6" y="2777112"/>
            <a:ext cx="7909034" cy="125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4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Adding breakpoint capabilities: restoring the original code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8" y="2703131"/>
            <a:ext cx="7642060" cy="156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5715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Literal pools and string definitions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551507"/>
            <a:ext cx="7391400" cy="141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6172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Adding breakpoint capabilities: writing a new breakpoint 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6" y="2705100"/>
            <a:ext cx="7501578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599" y="2133601"/>
            <a:ext cx="73844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Adding breakpoint capabilities: writing a new breakpoint, and storing the old instruction for restoration on the next call 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8" y="3173263"/>
            <a:ext cx="7544392" cy="15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We now have a basic debugger that can read/write memory, read/write registers and set breakpoints. 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We have written everything in Assembler language, now we need to assemble it again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83509"/>
            <a:ext cx="2831595" cy="259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46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Uploading the debugger on the device requires some more manual tasks to prepare the binary with a hex editor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The sys mem function jump that we used at the beginning must be patched to jump to our shellcode, by hex editor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The shellcode must be added to the firmware file at a suitable place such as the address 0x11c394 by hex editor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Check the code in IDA before uploading. Make sure the code works as expected (it should look almost identical with the code in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code.s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)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Debugging Capabilities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Upload the firmware on the device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Run sys mem in the console 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Press 6 to check if it works. The console should display “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tst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”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Test other capabilities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Next steps…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955" b="13955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Conclusions &amp; implications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133601"/>
            <a:ext cx="746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Use proper firmware verification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Use hardware based integrity verification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checks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Don’t connect ICS to the internet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anose="05000000000000000000" pitchFamily="2" charset="2"/>
              </a:rPr>
              <a:t></a:t>
            </a: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  <a:sym typeface="Wingdings" panose="05000000000000000000" pitchFamily="2" charset="2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Clr>
                <a:schemeClr val="tx2"/>
              </a:buClr>
              <a:buFont typeface="Arial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1143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Questions?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19812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latin typeface="HELVETICA" pitchFamily="34" charset="0"/>
                <a:cs typeface="HELVETICA" pitchFamily="34" charset="0"/>
              </a:rPr>
              <a:t> </a:t>
            </a:r>
          </a:p>
          <a:p>
            <a:pPr>
              <a:defRPr/>
            </a:pPr>
            <a:endParaRPr lang="en-US" sz="2000" b="1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endParaRPr lang="en-US" sz="2000" b="1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endParaRPr lang="en-US" sz="2000" b="1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endParaRPr lang="en-US" sz="2000" b="1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endParaRPr lang="en-US" sz="2000" b="1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endParaRPr lang="en-US" sz="2000" b="1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endParaRPr lang="en-US" sz="2000" b="1" dirty="0">
              <a:latin typeface="HELVETICA" pitchFamily="34" charset="0"/>
              <a:cs typeface="HELVETICA" pitchFamily="34" charset="0"/>
            </a:endParaRPr>
          </a:p>
          <a:p>
            <a:pPr marL="231775" indent="-231775">
              <a:buClr>
                <a:srgbClr val="FF0000"/>
              </a:buClr>
              <a:defRPr/>
            </a:pPr>
            <a:endParaRPr lang="en-US" sz="2000" i="1" dirty="0">
              <a:latin typeface="HELVETICA" pitchFamily="34" charset="0"/>
              <a:cs typeface="HELVETICA" pitchFamily="34" charset="0"/>
            </a:endParaRPr>
          </a:p>
          <a:p>
            <a:pPr marL="231775" indent="-231775">
              <a:buClr>
                <a:srgbClr val="FF0000"/>
              </a:buClr>
              <a:defRPr/>
            </a:pPr>
            <a:endParaRPr lang="en-US" sz="2000" i="1" dirty="0">
              <a:latin typeface="HELVETICA" pitchFamily="34" charset="0"/>
              <a:cs typeface="HELVETICA" pitchFamily="34" charset="0"/>
            </a:endParaRPr>
          </a:p>
          <a:p>
            <a:pPr marL="231775" indent="-231775">
              <a:buClr>
                <a:srgbClr val="FF0000"/>
              </a:buClr>
              <a:defRPr/>
            </a:pPr>
            <a:endParaRPr lang="en-US" sz="2000" i="1" dirty="0">
              <a:latin typeface="HELVETICA" pitchFamily="34" charset="0"/>
              <a:cs typeface="HELVETICA" pitchFamily="34" charset="0"/>
            </a:endParaRPr>
          </a:p>
          <a:p>
            <a:pPr marL="231775" indent="-231775">
              <a:buClr>
                <a:srgbClr val="FF0000"/>
              </a:buClr>
              <a:defRPr/>
            </a:pPr>
            <a:endParaRPr lang="en-US" sz="2000" i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2136338"/>
            <a:ext cx="693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endParaRPr lang="en-US" altLang="en-US" sz="20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Picture 2" descr="http://upload.wikimedia.org/wikipedia/commons/7/75/Faq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6100" y="1804249"/>
            <a:ext cx="3121124" cy="3017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70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Condition field modifiers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5486400" cy="505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27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Registers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62" y="1143000"/>
            <a:ext cx="4625275" cy="49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40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738" y="1106581"/>
            <a:ext cx="6556062" cy="49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06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3F250A3168094DB347670DBF5FDB3B" ma:contentTypeVersion="0" ma:contentTypeDescription="Create a new document." ma:contentTypeScope="" ma:versionID="a5488ff81951ad7de1c520bf6aa25e2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FEA7DB-829B-409E-8559-A5A4180863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A9F02F-70E6-4310-8F7F-1A7E13D57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9B8E33B-2CAC-4B99-91ED-99A2AF32FA4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2121</Words>
  <Application>Microsoft Macintosh PowerPoint</Application>
  <PresentationFormat>On-screen Show (4:3)</PresentationFormat>
  <Paragraphs>596</Paragraphs>
  <Slides>69</Slides>
  <Notes>63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 Hebrew</vt:lpstr>
      <vt:lpstr>Calibri</vt:lpstr>
      <vt:lpstr>Consolas</vt:lpstr>
      <vt:lpstr>HELVETICA</vt:lpstr>
      <vt:lpstr>HELVETICA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ARM crash course</vt:lpstr>
      <vt:lpstr>Used ARM Instruction Set</vt:lpstr>
      <vt:lpstr>ARM Condition field modifiers</vt:lpstr>
      <vt:lpstr>ARM Registers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jalal</dc:creator>
  <cp:lastModifiedBy>Ariciu</cp:lastModifiedBy>
  <cp:revision>459</cp:revision>
  <dcterms:created xsi:type="dcterms:W3CDTF">2014-04-08T03:52:15Z</dcterms:created>
  <dcterms:modified xsi:type="dcterms:W3CDTF">2017-11-06T14:15:04Z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0x0101003A3F250A3168094DB347670DBF5FDB3B</vt:lpwstr>
  </property>
</Properties>
</file>