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omments/comment5.xml" ContentType="application/vnd.openxmlformats-officedocument.presentationml.comment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96" r:id="rId3"/>
    <p:sldId id="258" r:id="rId4"/>
    <p:sldId id="260" r:id="rId5"/>
    <p:sldId id="262" r:id="rId6"/>
    <p:sldId id="263" r:id="rId7"/>
    <p:sldId id="265" r:id="rId8"/>
    <p:sldId id="261" r:id="rId9"/>
    <p:sldId id="266" r:id="rId10"/>
    <p:sldId id="295" r:id="rId11"/>
    <p:sldId id="292" r:id="rId12"/>
    <p:sldId id="269" r:id="rId13"/>
    <p:sldId id="267" r:id="rId14"/>
    <p:sldId id="270" r:id="rId15"/>
    <p:sldId id="272" r:id="rId16"/>
    <p:sldId id="273" r:id="rId17"/>
    <p:sldId id="276" r:id="rId18"/>
    <p:sldId id="277" r:id="rId19"/>
    <p:sldId id="279" r:id="rId20"/>
    <p:sldId id="280" r:id="rId21"/>
    <p:sldId id="293" r:id="rId22"/>
    <p:sldId id="281" r:id="rId23"/>
    <p:sldId id="282" r:id="rId24"/>
    <p:sldId id="283" r:id="rId25"/>
    <p:sldId id="285" r:id="rId26"/>
    <p:sldId id="284" r:id="rId27"/>
    <p:sldId id="286" r:id="rId28"/>
    <p:sldId id="289" r:id="rId29"/>
    <p:sldId id="291" r:id="rId30"/>
    <p:sldId id="290" r:id="rId31"/>
    <p:sldId id="287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üksel, O.S." initials="OS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8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Sheet1!$A$1:$C$1</c:f>
              <c:strCache>
                <c:ptCount val="3"/>
                <c:pt idx="0">
                  <c:v>read_register</c:v>
                </c:pt>
                <c:pt idx="1">
                  <c:v>write_register</c:v>
                </c:pt>
                <c:pt idx="2">
                  <c:v>diagnostics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042368"/>
        <c:axId val="72057216"/>
      </c:barChart>
      <c:catAx>
        <c:axId val="72042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2057216"/>
        <c:crosses val="autoZero"/>
        <c:auto val="1"/>
        <c:lblAlgn val="ctr"/>
        <c:lblOffset val="100"/>
        <c:noMultiLvlLbl val="0"/>
      </c:catAx>
      <c:valAx>
        <c:axId val="7205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042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Sheet1!$A$8:$C$8</c:f>
              <c:strCache>
                <c:ptCount val="3"/>
                <c:pt idx="0">
                  <c:v>0x1000</c:v>
                </c:pt>
                <c:pt idx="1">
                  <c:v>0x2000</c:v>
                </c:pt>
                <c:pt idx="2">
                  <c:v>0x4000</c:v>
                </c:pt>
              </c:strCache>
            </c:strRef>
          </c:cat>
          <c:val>
            <c:numRef>
              <c:f>Sheet1!$A$9:$C$9</c:f>
              <c:numCache>
                <c:formatCode>General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96672"/>
        <c:axId val="124398208"/>
      </c:barChart>
      <c:catAx>
        <c:axId val="124396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4398208"/>
        <c:crosses val="autoZero"/>
        <c:auto val="1"/>
        <c:lblAlgn val="ctr"/>
        <c:lblOffset val="100"/>
        <c:noMultiLvlLbl val="0"/>
      </c:catAx>
      <c:valAx>
        <c:axId val="12439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396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Sheet1!$A$1:$C$1</c:f>
              <c:strCache>
                <c:ptCount val="3"/>
                <c:pt idx="0">
                  <c:v>read_register</c:v>
                </c:pt>
                <c:pt idx="1">
                  <c:v>write_register</c:v>
                </c:pt>
                <c:pt idx="2">
                  <c:v>diagnostics</c:v>
                </c:pt>
              </c:strCache>
            </c:strRef>
          </c:cat>
          <c:val>
            <c:numRef>
              <c:f>Sheet1!$A$4:$C$4</c:f>
              <c:numCache>
                <c:formatCode>General</c:formatCode>
                <c:ptCount val="3"/>
                <c:pt idx="0">
                  <c:v>0</c:v>
                </c:pt>
                <c:pt idx="1">
                  <c:v>0.73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09248"/>
        <c:axId val="85510784"/>
      </c:barChart>
      <c:catAx>
        <c:axId val="85509248"/>
        <c:scaling>
          <c:orientation val="minMax"/>
        </c:scaling>
        <c:delete val="0"/>
        <c:axPos val="b"/>
        <c:majorTickMark val="out"/>
        <c:minorTickMark val="none"/>
        <c:tickLblPos val="nextTo"/>
        <c:crossAx val="85510784"/>
        <c:crosses val="autoZero"/>
        <c:auto val="1"/>
        <c:lblAlgn val="ctr"/>
        <c:lblOffset val="100"/>
        <c:noMultiLvlLbl val="0"/>
      </c:catAx>
      <c:valAx>
        <c:axId val="8551078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509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Sheet1!$A$1:$C$1</c:f>
              <c:strCache>
                <c:ptCount val="3"/>
                <c:pt idx="0">
                  <c:v>read_register</c:v>
                </c:pt>
                <c:pt idx="1">
                  <c:v>write_register</c:v>
                </c:pt>
                <c:pt idx="2">
                  <c:v>diagnostics</c:v>
                </c:pt>
              </c:strCache>
            </c:strRef>
          </c:cat>
          <c:val>
            <c:numRef>
              <c:f>Sheet1!$A$3:$C$3</c:f>
              <c:numCache>
                <c:formatCode>General</c:formatCode>
                <c:ptCount val="3"/>
                <c:pt idx="0">
                  <c:v>0.95</c:v>
                </c:pt>
                <c:pt idx="1">
                  <c:v>0.05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692032"/>
        <c:axId val="100865536"/>
      </c:barChart>
      <c:catAx>
        <c:axId val="87692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865536"/>
        <c:crosses val="autoZero"/>
        <c:auto val="1"/>
        <c:lblAlgn val="ctr"/>
        <c:lblOffset val="100"/>
        <c:noMultiLvlLbl val="0"/>
      </c:catAx>
      <c:valAx>
        <c:axId val="100865536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692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Sheet1!$A$1:$C$1</c:f>
              <c:strCache>
                <c:ptCount val="3"/>
                <c:pt idx="0">
                  <c:v>read_register</c:v>
                </c:pt>
                <c:pt idx="1">
                  <c:v>write_register</c:v>
                </c:pt>
                <c:pt idx="2">
                  <c:v>diagnostics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38880"/>
        <c:axId val="124540416"/>
      </c:barChart>
      <c:catAx>
        <c:axId val="124538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4540416"/>
        <c:crosses val="autoZero"/>
        <c:auto val="1"/>
        <c:lblAlgn val="ctr"/>
        <c:lblOffset val="100"/>
        <c:noMultiLvlLbl val="0"/>
      </c:catAx>
      <c:valAx>
        <c:axId val="12454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538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Sheet1!$A$14:$C$14</c:f>
              <c:strCache>
                <c:ptCount val="1"/>
                <c:pt idx="0">
                  <c:v>0.5 0.3 0.2</c:v>
                </c:pt>
              </c:strCache>
            </c:strRef>
          </c:tx>
          <c:invertIfNegative val="0"/>
          <c:cat>
            <c:strRef>
              <c:f>Sheet1!$A$13:$C$13</c:f>
              <c:strCache>
                <c:ptCount val="3"/>
                <c:pt idx="0">
                  <c:v>&lt;5</c:v>
                </c:pt>
                <c:pt idx="1">
                  <c:v>6-10</c:v>
                </c:pt>
                <c:pt idx="2">
                  <c:v>11-15</c:v>
                </c:pt>
              </c:strCache>
            </c:strRef>
          </c:cat>
          <c:val>
            <c:numRef>
              <c:f>Sheet1!$A$14:$C$14</c:f>
              <c:numCache>
                <c:formatCode>General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996736"/>
        <c:axId val="137058176"/>
      </c:barChart>
      <c:catAx>
        <c:axId val="136996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37058176"/>
        <c:crosses val="autoZero"/>
        <c:auto val="1"/>
        <c:lblAlgn val="ctr"/>
        <c:lblOffset val="100"/>
        <c:noMultiLvlLbl val="0"/>
      </c:catAx>
      <c:valAx>
        <c:axId val="13705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996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Sheet1!$A$1:$C$1</c:f>
              <c:strCache>
                <c:ptCount val="3"/>
                <c:pt idx="0">
                  <c:v>read_register</c:v>
                </c:pt>
                <c:pt idx="1">
                  <c:v>write_register</c:v>
                </c:pt>
                <c:pt idx="2">
                  <c:v>diagnostics</c:v>
                </c:pt>
              </c:strCache>
            </c:strRef>
          </c:cat>
          <c:val>
            <c:numRef>
              <c:f>Sheet1!$A$3:$C$3</c:f>
              <c:numCache>
                <c:formatCode>General</c:formatCode>
                <c:ptCount val="3"/>
                <c:pt idx="0">
                  <c:v>0.95</c:v>
                </c:pt>
                <c:pt idx="1">
                  <c:v>0.05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00384"/>
        <c:axId val="137202688"/>
      </c:barChart>
      <c:catAx>
        <c:axId val="137200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37202688"/>
        <c:crosses val="autoZero"/>
        <c:auto val="1"/>
        <c:lblAlgn val="ctr"/>
        <c:lblOffset val="100"/>
        <c:noMultiLvlLbl val="0"/>
      </c:catAx>
      <c:valAx>
        <c:axId val="137202688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200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30T15:52:28.626" idx="5">
    <p:pos x="146" y="146"/>
    <p:text>Industrial &amp; scientific partners only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29T20:07:18.399" idx="3">
    <p:pos x="10" y="10"/>
    <p:text>Considering breaking this down into multiple slides
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29T20:07:18.399" idx="10">
    <p:pos x="10" y="10"/>
    <p:text>Considering breaking this down into multiple slides
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29T20:07:27.974" idx="8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30T16:28:13.220" idx="7">
    <p:pos x="5414" y="2478"/>
    <p:text>Focus on visualization, text on bottom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183B1-5D4F-454A-965A-FE728D4FEE49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438BF-CF4F-438C-ACCF-9AC7AA1F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TU/e Security</a:t>
            </a:r>
            <a:r>
              <a:rPr lang="en-US" baseline="0" dirty="0" smtClean="0"/>
              <a:t>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BF-CF4F-438C-ACCF-9AC7AA1F79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4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BF-CF4F-438C-ACCF-9AC7AA1F79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24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Text-based protocols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BF-CF4F-438C-ACCF-9AC7AA1F79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1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BF-CF4F-438C-ACCF-9AC7AA1F79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46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Datasets?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BF-CF4F-438C-ACCF-9AC7AA1F79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Dutch national, </a:t>
            </a:r>
            <a:r>
              <a:rPr lang="en-US" baseline="0" dirty="0" err="1" smtClean="0"/>
              <a:t>Vis&amp;Sec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7C373-42DA-49C4-9ECF-5E87A457A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7C373-42DA-49C4-9ECF-5E87A457A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1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ICS used in energy distribution, power plants, </a:t>
            </a:r>
            <a:r>
              <a:rPr lang="en-US" dirty="0" err="1" smtClean="0"/>
              <a:t>manufactoring</a:t>
            </a:r>
            <a:r>
              <a:rPr lang="en-US" dirty="0" smtClean="0"/>
              <a:t> etc.</a:t>
            </a:r>
          </a:p>
          <a:p>
            <a:r>
              <a:rPr lang="en-US" dirty="0" smtClean="0"/>
              <a:t>Building blocks, explain layers,  HMI, PLC, Historian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BF-CF4F-438C-ACCF-9AC7AA1F79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BF-CF4F-438C-ACCF-9AC7AA1F79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1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Stuxnet</a:t>
            </a:r>
            <a:r>
              <a:rPr lang="en-US" dirty="0" smtClean="0"/>
              <a:t> -&gt; threat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BF-CF4F-438C-ACCF-9AC7AA1F79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1-Need</a:t>
            </a:r>
            <a:r>
              <a:rPr lang="en-US" baseline="0" dirty="0" smtClean="0"/>
              <a:t> anomaly detection 2-Need IDS 3-Need to look at the content (payload) 4-Need it to be automated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BF-CF4F-438C-ACCF-9AC7AA1F79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77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1-Need</a:t>
            </a:r>
            <a:r>
              <a:rPr lang="en-US" baseline="0" dirty="0" smtClean="0"/>
              <a:t> anomaly detection 2-Need IDS 3-Need to look at the content (payload) 4-Need it to be automated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BF-CF4F-438C-ACCF-9AC7AA1F79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77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Issues: single message attacks, false alerts, black</a:t>
            </a:r>
            <a:r>
              <a:rPr lang="en-US" baseline="0" dirty="0" smtClean="0"/>
              <a:t> box, limited setting, extensive domain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BF-CF4F-438C-ACCF-9AC7AA1F79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FE8E-B846-456E-AD2B-342F75D0C07F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B34-66E0-4849-BCC4-08F3D249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6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FE8E-B846-456E-AD2B-342F75D0C07F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B34-66E0-4849-BCC4-08F3D249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8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FE8E-B846-456E-AD2B-342F75D0C07F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B34-66E0-4849-BCC4-08F3D249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0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FE8E-B846-456E-AD2B-342F75D0C07F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B34-66E0-4849-BCC4-08F3D249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5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FE8E-B846-456E-AD2B-342F75D0C07F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B34-66E0-4849-BCC4-08F3D249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6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FE8E-B846-456E-AD2B-342F75D0C07F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B34-66E0-4849-BCC4-08F3D249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1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FE8E-B846-456E-AD2B-342F75D0C07F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B34-66E0-4849-BCC4-08F3D249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FE8E-B846-456E-AD2B-342F75D0C07F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B34-66E0-4849-BCC4-08F3D249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7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FE8E-B846-456E-AD2B-342F75D0C07F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B34-66E0-4849-BCC4-08F3D249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8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FE8E-B846-456E-AD2B-342F75D0C07F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B34-66E0-4849-BCC4-08F3D249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5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FE8E-B846-456E-AD2B-342F75D0C07F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B34-66E0-4849-BCC4-08F3D249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1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FE8E-B846-456E-AD2B-342F75D0C07F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4B34-66E0-4849-BCC4-08F3D249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2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descrics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b.c.m.cappers@tue.n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YywTOYjYD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comments" Target="../comments/comment1.xml"/><Relationship Id="rId4" Type="http://schemas.openxmlformats.org/officeDocument/2006/relationships/image" Target="../media/image2.png"/><Relationship Id="rId9" Type="http://schemas.openxmlformats.org/officeDocument/2006/relationships/hyperlink" Target="http://security1.win.tue.nl/spyspot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curity1.win.tue.nl/spyspot/" TargetMode="External"/><Relationship Id="rId4" Type="http://schemas.openxmlformats.org/officeDocument/2006/relationships/hyperlink" Target="mailto:o.yuksel@tue.n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Semantics-aware Intrusion Detection for Industrial Control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Ömer</a:t>
            </a:r>
            <a:r>
              <a:rPr lang="en-US" dirty="0" smtClean="0"/>
              <a:t> </a:t>
            </a:r>
            <a:r>
              <a:rPr lang="en-US" dirty="0" smtClean="0"/>
              <a:t>Yüksel</a:t>
            </a:r>
          </a:p>
          <a:p>
            <a:r>
              <a:rPr lang="en-US" dirty="0" smtClean="0"/>
              <a:t>Jerry den Hartog</a:t>
            </a:r>
          </a:p>
          <a:p>
            <a:r>
              <a:rPr lang="en-US" dirty="0" smtClean="0"/>
              <a:t>Sandro Etalle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ICS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Attack patterns are unpredictable.</a:t>
            </a:r>
          </a:p>
          <a:p>
            <a:pPr lvl="1"/>
            <a:r>
              <a:rPr lang="en-US" sz="2000" dirty="0" smtClean="0"/>
              <a:t>Cannot rely on signature-based systems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Anomaly detection</a:t>
            </a:r>
          </a:p>
          <a:p>
            <a:endParaRPr lang="en-US" sz="2000" dirty="0" smtClean="0"/>
          </a:p>
          <a:p>
            <a:r>
              <a:rPr lang="en-US" sz="2000" dirty="0" smtClean="0"/>
              <a:t>Availability </a:t>
            </a:r>
            <a:r>
              <a:rPr lang="en-US" sz="2000" dirty="0" smtClean="0"/>
              <a:t>must not be impaired.</a:t>
            </a:r>
            <a:endParaRPr lang="en-US" sz="2000" dirty="0"/>
          </a:p>
          <a:p>
            <a:pPr lvl="1"/>
            <a:r>
              <a:rPr lang="en-US" sz="2000" dirty="0" smtClean="0"/>
              <a:t>Cannot use preventative systems </a:t>
            </a:r>
            <a:r>
              <a:rPr lang="en-US" sz="2000" dirty="0" smtClean="0"/>
              <a:t>(e.g. access control)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IDS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Attacks can be carried out by sending a single malicious message.</a:t>
            </a:r>
          </a:p>
          <a:p>
            <a:pPr lvl="1"/>
            <a:r>
              <a:rPr lang="en-US" sz="2000" dirty="0" smtClean="0"/>
              <a:t>Cannot </a:t>
            </a:r>
            <a:r>
              <a:rPr lang="en-US" sz="2000" dirty="0" smtClean="0"/>
              <a:t>rely on flow-based </a:t>
            </a:r>
            <a:r>
              <a:rPr lang="en-US" sz="2000" dirty="0" smtClean="0"/>
              <a:t>detection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Payload-based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Networks traffic contains large and diverse communication patterns.</a:t>
            </a:r>
          </a:p>
          <a:p>
            <a:pPr lvl="1"/>
            <a:r>
              <a:rPr lang="en-US" sz="2000" dirty="0" smtClean="0"/>
              <a:t>Manual whitelisting is </a:t>
            </a:r>
            <a:r>
              <a:rPr lang="en-US" sz="2000" dirty="0" smtClean="0"/>
              <a:t>infeasible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Data-driven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Anomaly-based </a:t>
            </a:r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24446" y="1409198"/>
            <a:ext cx="212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Payload information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46574" y="3218522"/>
            <a:ext cx="4835629" cy="2088233"/>
            <a:chOff x="539550" y="1527917"/>
            <a:chExt cx="7698949" cy="1008112"/>
          </a:xfrm>
        </p:grpSpPr>
        <p:grpSp>
          <p:nvGrpSpPr>
            <p:cNvPr id="8" name="Group 7"/>
            <p:cNvGrpSpPr/>
            <p:nvPr/>
          </p:nvGrpSpPr>
          <p:grpSpPr>
            <a:xfrm>
              <a:off x="539550" y="1527917"/>
              <a:ext cx="7698949" cy="1008112"/>
              <a:chOff x="539550" y="1527917"/>
              <a:chExt cx="7698949" cy="1008112"/>
            </a:xfrm>
          </p:grpSpPr>
          <p:sp>
            <p:nvSpPr>
              <p:cNvPr id="12" name="Right Arrow 11"/>
              <p:cNvSpPr/>
              <p:nvPr/>
            </p:nvSpPr>
            <p:spPr>
              <a:xfrm>
                <a:off x="539550" y="1527917"/>
                <a:ext cx="7698949" cy="100811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1357242" y="1445066"/>
                <a:ext cx="454150" cy="117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Network&amp;transport</a:t>
                </a:r>
                <a:r>
                  <a:rPr lang="en-US" sz="1400" dirty="0" smtClean="0"/>
                  <a:t> header</a:t>
                </a:r>
                <a:endParaRPr lang="en-US" sz="1400" baseline="30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2740198" y="1609833"/>
                <a:ext cx="371142" cy="83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Byte </a:t>
                </a:r>
                <a:r>
                  <a:rPr lang="en-US" sz="1400" dirty="0" smtClean="0"/>
                  <a:t>string</a:t>
                </a:r>
                <a:endParaRPr lang="en-US" sz="1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4149278" y="1625665"/>
                <a:ext cx="472331" cy="83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Protocol </a:t>
                </a:r>
                <a:r>
                  <a:rPr lang="en-US" sz="1400" dirty="0" smtClean="0"/>
                  <a:t>syntax</a:t>
                </a:r>
                <a:endParaRPr lang="en-US" sz="1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5689451" y="1632247"/>
                <a:ext cx="557380" cy="83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Protocol </a:t>
                </a:r>
                <a:r>
                  <a:rPr lang="en-US" sz="1400" dirty="0" smtClean="0"/>
                  <a:t>semantics</a:t>
                </a:r>
                <a:endParaRPr lang="en-US" sz="14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2142753" y="1788635"/>
              <a:ext cx="0" cy="50405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33152" y="1788636"/>
              <a:ext cx="0" cy="50405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23551" y="1788636"/>
              <a:ext cx="0" cy="50405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36110" y="1593866"/>
            <a:ext cx="80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IP Header</a:t>
            </a: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2532254" y="1593864"/>
            <a:ext cx="921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TCP Header</a:t>
            </a:r>
            <a:endParaRPr lang="en-US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3684093" y="1593865"/>
            <a:ext cx="688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Payload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1236110" y="1966398"/>
            <a:ext cx="556813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tx1"/>
                </a:solidFill>
              </a:rPr>
              <a:t>Src :10.10.10.11        Src:502                   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0a030203e8...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Dst: 10.10.10.20       Dst: 50269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05780" y="2943094"/>
            <a:ext cx="556813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Src :10.10.10.11        Src:502                    </a:t>
            </a:r>
            <a:r>
              <a:rPr lang="it-IT" sz="1200" dirty="0" smtClean="0">
                <a:solidFill>
                  <a:schemeClr val="tx1"/>
                </a:solidFill>
              </a:rPr>
              <a:t>0a030203e8...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Dst: 10.10.10.20       Dst: 50269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9059" y="3862149"/>
            <a:ext cx="556813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Src :10.10.10.11        Src:502                     </a:t>
            </a:r>
            <a:r>
              <a:rPr lang="en-US" sz="1200" dirty="0" smtClean="0">
                <a:solidFill>
                  <a:schemeClr val="tx1"/>
                </a:solidFill>
              </a:rPr>
              <a:t>0x0a        0x03            0x02              0x03e8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Dst: 10.10.10.20       Dst: 50269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41037" y="3646185"/>
            <a:ext cx="5790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Unit id</a:t>
            </a:r>
          </a:p>
          <a:p>
            <a:endParaRPr lang="en-US" sz="1100" dirty="0"/>
          </a:p>
        </p:txBody>
      </p:sp>
      <p:sp>
        <p:nvSpPr>
          <p:cNvPr id="34" name="Rectangle 33"/>
          <p:cNvSpPr/>
          <p:nvPr/>
        </p:nvSpPr>
        <p:spPr>
          <a:xfrm>
            <a:off x="4175688" y="3646185"/>
            <a:ext cx="6944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Function</a:t>
            </a:r>
          </a:p>
          <a:p>
            <a:endParaRPr lang="en-US" sz="1100" dirty="0"/>
          </a:p>
        </p:txBody>
      </p:sp>
      <p:sp>
        <p:nvSpPr>
          <p:cNvPr id="35" name="Rectangle 34"/>
          <p:cNvSpPr/>
          <p:nvPr/>
        </p:nvSpPr>
        <p:spPr>
          <a:xfrm>
            <a:off x="119833" y="5919663"/>
            <a:ext cx="1139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Our approach </a:t>
            </a:r>
          </a:p>
          <a:p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01839" y="3646185"/>
            <a:ext cx="9348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Return value</a:t>
            </a:r>
          </a:p>
          <a:p>
            <a:endParaRPr lang="en-US" sz="1100" dirty="0"/>
          </a:p>
        </p:txBody>
      </p:sp>
      <p:sp>
        <p:nvSpPr>
          <p:cNvPr id="37" name="Rectangle 36"/>
          <p:cNvSpPr/>
          <p:nvPr/>
        </p:nvSpPr>
        <p:spPr>
          <a:xfrm>
            <a:off x="1227848" y="4797152"/>
            <a:ext cx="556813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Src :10.10.10.11        Src:502             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0x0a        0x03            0x02              </a:t>
            </a:r>
            <a:r>
              <a:rPr lang="en-US" sz="1200" dirty="0" smtClean="0">
                <a:solidFill>
                  <a:schemeClr val="tx1"/>
                </a:solidFill>
              </a:rPr>
              <a:t>1000        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Dst: 10.10.10.20       Dst: 50269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05780" y="5805264"/>
            <a:ext cx="556813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tx1"/>
                </a:solidFill>
              </a:rPr>
              <a:t>Src :10.10.10.11       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Src:502    </a:t>
            </a:r>
            <a:r>
              <a:rPr lang="it-IT" sz="1200" dirty="0" smtClean="0">
                <a:solidFill>
                  <a:schemeClr val="tx1"/>
                </a:solidFill>
              </a:rPr>
              <a:t>                  </a:t>
            </a:r>
            <a:r>
              <a:rPr lang="en-US" sz="1200" dirty="0" smtClean="0">
                <a:solidFill>
                  <a:schemeClr val="tx1"/>
                </a:solidFill>
              </a:rPr>
              <a:t>10           read (3) 	     2                   1000 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Dst: 10.10.10.20      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Dst: 50269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65173" y="3646185"/>
            <a:ext cx="8467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Par. Length</a:t>
            </a:r>
          </a:p>
          <a:p>
            <a:endParaRPr lang="en-US" sz="1100" dirty="0"/>
          </a:p>
        </p:txBody>
      </p:sp>
      <p:sp>
        <p:nvSpPr>
          <p:cNvPr id="43" name="Rectangle 42"/>
          <p:cNvSpPr/>
          <p:nvPr/>
        </p:nvSpPr>
        <p:spPr>
          <a:xfrm>
            <a:off x="5715153" y="4413012"/>
            <a:ext cx="9669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/>
              <a:t>Return value </a:t>
            </a:r>
          </a:p>
          <a:p>
            <a:pPr algn="ctr"/>
            <a:r>
              <a:rPr lang="en-US" sz="1100" b="1" dirty="0" smtClean="0"/>
              <a:t>(numeric)</a:t>
            </a:r>
          </a:p>
          <a:p>
            <a:pPr algn="ctr"/>
            <a:endParaRPr lang="en-US" sz="1100" dirty="0"/>
          </a:p>
        </p:txBody>
      </p:sp>
      <p:sp>
        <p:nvSpPr>
          <p:cNvPr id="44" name="Rectangle 43"/>
          <p:cNvSpPr/>
          <p:nvPr/>
        </p:nvSpPr>
        <p:spPr>
          <a:xfrm>
            <a:off x="5669779" y="5421124"/>
            <a:ext cx="9669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/>
              <a:t>Return value </a:t>
            </a:r>
          </a:p>
          <a:p>
            <a:pPr algn="ctr"/>
            <a:r>
              <a:rPr lang="en-US" sz="1100" b="1" dirty="0" smtClean="0"/>
              <a:t>(numeric)</a:t>
            </a:r>
          </a:p>
          <a:p>
            <a:pPr algn="ctr"/>
            <a:endParaRPr lang="en-US" sz="1100" dirty="0"/>
          </a:p>
        </p:txBody>
      </p:sp>
      <p:sp>
        <p:nvSpPr>
          <p:cNvPr id="45" name="Rectangle 44"/>
          <p:cNvSpPr/>
          <p:nvPr/>
        </p:nvSpPr>
        <p:spPr>
          <a:xfrm>
            <a:off x="4855132" y="5436014"/>
            <a:ext cx="8467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Par. Length</a:t>
            </a:r>
          </a:p>
          <a:p>
            <a:r>
              <a:rPr lang="en-US" sz="1100" b="1" dirty="0" smtClean="0"/>
              <a:t>  (numeric)</a:t>
            </a:r>
          </a:p>
          <a:p>
            <a:endParaRPr lang="en-US" sz="1100" dirty="0"/>
          </a:p>
        </p:txBody>
      </p:sp>
      <p:sp>
        <p:nvSpPr>
          <p:cNvPr id="46" name="Rectangle 45"/>
          <p:cNvSpPr/>
          <p:nvPr/>
        </p:nvSpPr>
        <p:spPr>
          <a:xfrm>
            <a:off x="4237658" y="5421124"/>
            <a:ext cx="75212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Function</a:t>
            </a:r>
          </a:p>
          <a:p>
            <a:r>
              <a:rPr lang="en-US" sz="1100" b="1" dirty="0" smtClean="0"/>
              <a:t>(nominal)</a:t>
            </a:r>
          </a:p>
          <a:p>
            <a:endParaRPr lang="en-US" sz="1100" dirty="0"/>
          </a:p>
        </p:txBody>
      </p:sp>
      <p:sp>
        <p:nvSpPr>
          <p:cNvPr id="47" name="Rectangle 46"/>
          <p:cNvSpPr/>
          <p:nvPr/>
        </p:nvSpPr>
        <p:spPr>
          <a:xfrm>
            <a:off x="3603847" y="5421124"/>
            <a:ext cx="75212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Unit id</a:t>
            </a:r>
          </a:p>
          <a:p>
            <a:r>
              <a:rPr lang="en-US" sz="1100" b="1" dirty="0" smtClean="0"/>
              <a:t>(nominal)</a:t>
            </a:r>
          </a:p>
          <a:p>
            <a:endParaRPr lang="en-US" sz="1100" dirty="0"/>
          </a:p>
        </p:txBody>
      </p:sp>
      <p:sp>
        <p:nvSpPr>
          <p:cNvPr id="48" name="Rectangle 47"/>
          <p:cNvSpPr/>
          <p:nvPr/>
        </p:nvSpPr>
        <p:spPr>
          <a:xfrm>
            <a:off x="103825" y="3557051"/>
            <a:ext cx="1094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Previous work</a:t>
            </a:r>
          </a:p>
          <a:p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628800"/>
            <a:ext cx="6624736" cy="432048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Unable to detect certain single-message </a:t>
            </a:r>
            <a:r>
              <a:rPr lang="en-US" dirty="0" smtClean="0"/>
              <a:t>attacks,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Too many false alerts to work in practice,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Model or alerts are not </a:t>
            </a:r>
            <a:r>
              <a:rPr lang="en-US" dirty="0" smtClean="0"/>
              <a:t>user-understandable,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Limited to a specific protocol or </a:t>
            </a:r>
            <a:r>
              <a:rPr lang="en-US" dirty="0" smtClean="0"/>
              <a:t>setting,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Requires extensive domain </a:t>
            </a:r>
            <a:r>
              <a:rPr lang="en-US" dirty="0" smtClean="0"/>
              <a:t>knowledge.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24446" y="1409198"/>
            <a:ext cx="212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Payload information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 rot="5400000">
            <a:off x="5646574" y="3218522"/>
            <a:ext cx="4835629" cy="2088233"/>
            <a:chOff x="539550" y="1527917"/>
            <a:chExt cx="7698949" cy="1008112"/>
          </a:xfrm>
        </p:grpSpPr>
        <p:grpSp>
          <p:nvGrpSpPr>
            <p:cNvPr id="19" name="Group 18"/>
            <p:cNvGrpSpPr/>
            <p:nvPr/>
          </p:nvGrpSpPr>
          <p:grpSpPr>
            <a:xfrm>
              <a:off x="539550" y="1527917"/>
              <a:ext cx="7698949" cy="1008112"/>
              <a:chOff x="539550" y="1527917"/>
              <a:chExt cx="7698949" cy="1008112"/>
            </a:xfrm>
          </p:grpSpPr>
          <p:sp>
            <p:nvSpPr>
              <p:cNvPr id="23" name="Right Arrow 22"/>
              <p:cNvSpPr/>
              <p:nvPr/>
            </p:nvSpPr>
            <p:spPr>
              <a:xfrm>
                <a:off x="539550" y="1527917"/>
                <a:ext cx="7698949" cy="100811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1357242" y="1445066"/>
                <a:ext cx="454150" cy="117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Network&amp;transport</a:t>
                </a:r>
                <a:r>
                  <a:rPr lang="en-US" sz="1400" dirty="0" smtClean="0"/>
                  <a:t> header</a:t>
                </a:r>
                <a:endParaRPr lang="en-US" sz="1400" baseline="300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2740198" y="1609833"/>
                <a:ext cx="371142" cy="83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Byte </a:t>
                </a:r>
                <a:r>
                  <a:rPr lang="en-US" sz="1400" dirty="0" smtClean="0"/>
                  <a:t>string</a:t>
                </a:r>
                <a:endParaRPr lang="en-US" sz="1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4149278" y="1625665"/>
                <a:ext cx="472331" cy="83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Protocol </a:t>
                </a:r>
                <a:r>
                  <a:rPr lang="en-US" sz="1400" dirty="0" smtClean="0"/>
                  <a:t>syntax</a:t>
                </a:r>
                <a:endParaRPr lang="en-US" sz="1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5689451" y="1632247"/>
                <a:ext cx="557380" cy="83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Protocol </a:t>
                </a:r>
                <a:r>
                  <a:rPr lang="en-US" sz="1400" dirty="0" smtClean="0"/>
                  <a:t>semantics</a:t>
                </a:r>
                <a:endParaRPr lang="en-US" sz="1400" dirty="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2142753" y="1788635"/>
              <a:ext cx="0" cy="50405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633152" y="1788636"/>
              <a:ext cx="0" cy="50405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23551" y="1788636"/>
              <a:ext cx="0" cy="50405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672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Semantics-aware Intrusion Detection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7067128" cy="37010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We propose a </a:t>
            </a:r>
            <a:r>
              <a:rPr lang="en-US" dirty="0" smtClean="0"/>
              <a:t>payload-based network </a:t>
            </a:r>
            <a:r>
              <a:rPr lang="en-US" dirty="0" smtClean="0"/>
              <a:t>intrusion detection framework that is</a:t>
            </a:r>
            <a:r>
              <a:rPr lang="en-US" dirty="0" smtClean="0"/>
              <a:t>:</a:t>
            </a:r>
            <a:endParaRPr lang="en-US" b="1" dirty="0" smtClean="0"/>
          </a:p>
          <a:p>
            <a:r>
              <a:rPr lang="en-US" b="1" dirty="0" smtClean="0"/>
              <a:t>Semantics-aware</a:t>
            </a:r>
          </a:p>
          <a:p>
            <a:pPr lvl="1"/>
            <a:r>
              <a:rPr lang="en-US" dirty="0" smtClean="0"/>
              <a:t>Considers the protocol fields and value types in the payload.</a:t>
            </a:r>
            <a:endParaRPr lang="en-US" dirty="0" smtClean="0"/>
          </a:p>
          <a:p>
            <a:r>
              <a:rPr lang="en-US" b="1" dirty="0" smtClean="0"/>
              <a:t>Anomaly-based</a:t>
            </a:r>
          </a:p>
          <a:p>
            <a:pPr lvl="1"/>
            <a:r>
              <a:rPr lang="en-US" dirty="0" smtClean="0"/>
              <a:t>Uses network traffic data to build a model of the “normal traffic”.</a:t>
            </a:r>
          </a:p>
          <a:p>
            <a:r>
              <a:rPr lang="en-US" b="1" dirty="0" smtClean="0"/>
              <a:t>General </a:t>
            </a:r>
            <a:r>
              <a:rPr lang="en-US" b="1" dirty="0" smtClean="0"/>
              <a:t>purpose</a:t>
            </a:r>
          </a:p>
          <a:p>
            <a:pPr lvl="1"/>
            <a:r>
              <a:rPr lang="en-US" dirty="0" smtClean="0"/>
              <a:t>Can be instantiated on any protocol where a parser is available (we test on S7 and Modbus)</a:t>
            </a:r>
          </a:p>
          <a:p>
            <a:r>
              <a:rPr lang="en-US" b="1" dirty="0" smtClean="0"/>
              <a:t>White-box [1]</a:t>
            </a:r>
            <a:endParaRPr lang="en-US" b="1" dirty="0" smtClean="0"/>
          </a:p>
          <a:p>
            <a:pPr lvl="1"/>
            <a:r>
              <a:rPr lang="en-US" dirty="0" smtClean="0"/>
              <a:t>User-understandable model based on simple probabilities.</a:t>
            </a:r>
            <a:endParaRPr lang="en-US" dirty="0" smtClean="0"/>
          </a:p>
          <a:p>
            <a:pPr lvl="1"/>
            <a:r>
              <a:rPr lang="en-US" dirty="0" smtClean="0"/>
              <a:t>Can be updated or corrected by an operator.</a:t>
            </a:r>
          </a:p>
          <a:p>
            <a:pPr lvl="1"/>
            <a:r>
              <a:rPr lang="en-US" dirty="0" smtClean="0"/>
              <a:t>Displays meaningful alerts.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2134" y="5589240"/>
            <a:ext cx="556813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>
                <a:solidFill>
                  <a:schemeClr val="tx1"/>
                </a:solidFill>
              </a:rPr>
              <a:t>Src :10.10.10.11       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Src:502     </a:t>
            </a:r>
            <a:r>
              <a:rPr lang="it-IT" sz="1200" dirty="0" smtClean="0">
                <a:solidFill>
                  <a:schemeClr val="tx1"/>
                </a:solidFill>
              </a:rPr>
              <a:t>                 </a:t>
            </a:r>
            <a:r>
              <a:rPr lang="en-US" sz="1200" dirty="0" smtClean="0">
                <a:solidFill>
                  <a:schemeClr val="tx1"/>
                </a:solidFill>
              </a:rPr>
              <a:t>10           read (3) 	     2                   1000 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Dst: 10.10.10.20      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Dst: 50269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6133" y="5205100"/>
            <a:ext cx="9669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/>
              <a:t>Return value </a:t>
            </a:r>
          </a:p>
          <a:p>
            <a:pPr algn="ctr"/>
            <a:r>
              <a:rPr lang="en-US" sz="1100" b="1" dirty="0" smtClean="0"/>
              <a:t>(numeric)</a:t>
            </a:r>
          </a:p>
          <a:p>
            <a:pPr algn="ctr"/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5101486" y="5219990"/>
            <a:ext cx="8467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Par. Length</a:t>
            </a:r>
          </a:p>
          <a:p>
            <a:r>
              <a:rPr lang="en-US" sz="1100" b="1" dirty="0" smtClean="0"/>
              <a:t>  (numeric)</a:t>
            </a:r>
          </a:p>
          <a:p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4484012" y="5205100"/>
            <a:ext cx="75212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Function</a:t>
            </a:r>
          </a:p>
          <a:p>
            <a:r>
              <a:rPr lang="en-US" sz="1100" b="1" dirty="0" smtClean="0"/>
              <a:t>(nominal)</a:t>
            </a:r>
          </a:p>
          <a:p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3850201" y="5205100"/>
            <a:ext cx="75212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Unit id</a:t>
            </a:r>
          </a:p>
          <a:p>
            <a:r>
              <a:rPr lang="en-US" sz="1100" b="1" dirty="0" smtClean="0"/>
              <a:t>(nominal)</a:t>
            </a:r>
          </a:p>
          <a:p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683568" y="640338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 Costante</a:t>
            </a:r>
            <a:r>
              <a:rPr lang="en-US" sz="1200" dirty="0"/>
              <a:t>, E., Hartog, J. den, </a:t>
            </a:r>
            <a:r>
              <a:rPr lang="en-US" sz="1200" dirty="0" err="1"/>
              <a:t>Petković</a:t>
            </a:r>
            <a:r>
              <a:rPr lang="en-US" sz="1200" dirty="0"/>
              <a:t>, M., Etalle, S., &amp; </a:t>
            </a:r>
            <a:r>
              <a:rPr lang="en-US" sz="1200" dirty="0" err="1"/>
              <a:t>Pechenizkiy</a:t>
            </a:r>
            <a:r>
              <a:rPr lang="en-US" sz="1200" dirty="0"/>
              <a:t>, M. (2014). Hunting the Unknown. 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22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Message: </a:t>
            </a:r>
            <a:r>
              <a:rPr lang="en-US" dirty="0" smtClean="0"/>
              <a:t>The PDU of an ICS-specific protocol.</a:t>
            </a:r>
          </a:p>
          <a:p>
            <a:endParaRPr lang="en-US" dirty="0" smtClean="0"/>
          </a:p>
          <a:p>
            <a:r>
              <a:rPr lang="en-US" dirty="0" smtClean="0"/>
              <a:t>The messages are interpreted by external component, e.g. Wireshark protocol dissector.</a:t>
            </a:r>
          </a:p>
          <a:p>
            <a:endParaRPr lang="en-US" dirty="0"/>
          </a:p>
          <a:p>
            <a:r>
              <a:rPr lang="en-US" dirty="0" smtClean="0"/>
              <a:t>We focus on single-message attacks in this work.</a:t>
            </a:r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98688" cy="211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use protocol fields to extract features from the traffic.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Feature categories: </a:t>
            </a:r>
          </a:p>
          <a:p>
            <a:pPr lvl="1"/>
            <a:r>
              <a:rPr lang="en-US" b="1" dirty="0" smtClean="0"/>
              <a:t>Elementary:</a:t>
            </a:r>
            <a:endParaRPr lang="en-US" b="1" dirty="0" smtClean="0"/>
          </a:p>
          <a:p>
            <a:pPr lvl="2"/>
            <a:r>
              <a:rPr lang="en-US" b="1" dirty="0" smtClean="0"/>
              <a:t>Numeric</a:t>
            </a:r>
            <a:r>
              <a:rPr lang="en-US" dirty="0" smtClean="0"/>
              <a:t>: e.g. parameter length</a:t>
            </a:r>
          </a:p>
          <a:p>
            <a:pPr lvl="2"/>
            <a:r>
              <a:rPr lang="en-US" b="1" dirty="0" smtClean="0"/>
              <a:t>Nominal</a:t>
            </a:r>
            <a:r>
              <a:rPr lang="en-US" dirty="0" smtClean="0"/>
              <a:t>: e.g. function, protocol identifier</a:t>
            </a:r>
          </a:p>
          <a:p>
            <a:pPr lvl="1"/>
            <a:r>
              <a:rPr lang="en-US" b="1" dirty="0" smtClean="0"/>
              <a:t>Compound:</a:t>
            </a:r>
            <a:r>
              <a:rPr lang="en-US" dirty="0" smtClean="0"/>
              <a:t> e.g. &lt;function, parameter length&gt;</a:t>
            </a:r>
            <a:endParaRPr lang="en-US" dirty="0"/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98688" cy="211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Feature </a:t>
            </a:r>
            <a:r>
              <a:rPr lang="en-US" dirty="0" smtClean="0"/>
              <a:t>selection is performed by the expert setting up the model.</a:t>
            </a:r>
          </a:p>
          <a:p>
            <a:r>
              <a:rPr lang="en-US" dirty="0" smtClean="0"/>
              <a:t>Non-helpful </a:t>
            </a:r>
            <a:r>
              <a:rPr lang="en-US" dirty="0"/>
              <a:t>f</a:t>
            </a:r>
            <a:r>
              <a:rPr lang="en-US" dirty="0" smtClean="0"/>
              <a:t>eatures </a:t>
            </a:r>
            <a:r>
              <a:rPr lang="en-US" dirty="0" smtClean="0"/>
              <a:t>are </a:t>
            </a:r>
            <a:r>
              <a:rPr lang="en-US" dirty="0" smtClean="0"/>
              <a:t>discarded, such as those that are:</a:t>
            </a:r>
            <a:endParaRPr lang="en-US" dirty="0" smtClean="0"/>
          </a:p>
          <a:p>
            <a:pPr lvl="1"/>
            <a:r>
              <a:rPr lang="en-US" dirty="0" smtClean="0"/>
              <a:t>seemingly random (e.g. </a:t>
            </a:r>
            <a:r>
              <a:rPr lang="en-US" dirty="0" err="1" smtClean="0"/>
              <a:t>nonces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sequential (e.g. counters)</a:t>
            </a:r>
          </a:p>
          <a:p>
            <a:pPr lvl="1"/>
            <a:r>
              <a:rPr lang="en-US" dirty="0" smtClean="0"/>
              <a:t>have an erratic behavior (displaying a high variance/entropy etc.)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98688" cy="211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4048" y="226758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Our model of normal traffic consists of probability distributions per feature.</a:t>
            </a:r>
          </a:p>
          <a:p>
            <a:endParaRPr lang="en-US" dirty="0"/>
          </a:p>
          <a:p>
            <a:r>
              <a:rPr lang="en-US" dirty="0" smtClean="0"/>
              <a:t>We build the model using samples from normal traffic.</a:t>
            </a:r>
          </a:p>
          <a:p>
            <a:endParaRPr lang="en-US" dirty="0" smtClean="0"/>
          </a:p>
          <a:p>
            <a:r>
              <a:rPr lang="en-US" dirty="0" smtClean="0"/>
              <a:t>Rare values are considered anomalous.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304025"/>
              </p:ext>
            </p:extLst>
          </p:nvPr>
        </p:nvGraphicFramePr>
        <p:xfrm>
          <a:off x="5220072" y="1591068"/>
          <a:ext cx="3126094" cy="187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6516216" y="3356992"/>
            <a:ext cx="744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Function</a:t>
            </a:r>
            <a:endParaRPr lang="en-US" sz="12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436411"/>
              </p:ext>
            </p:extLst>
          </p:nvPr>
        </p:nvGraphicFramePr>
        <p:xfrm>
          <a:off x="5314005" y="4149080"/>
          <a:ext cx="3126093" cy="187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6367666" y="5949280"/>
            <a:ext cx="1228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Register address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33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5661248"/>
            <a:ext cx="7704856" cy="9807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Normal traffic contains a mixture of different behavior patterns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Profiling </a:t>
            </a:r>
            <a:r>
              <a:rPr lang="en-US" dirty="0" smtClean="0"/>
              <a:t>allows detecting contextual anomalies.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879123"/>
              </p:ext>
            </p:extLst>
          </p:nvPr>
        </p:nvGraphicFramePr>
        <p:xfrm>
          <a:off x="4878453" y="4005064"/>
          <a:ext cx="2483768" cy="173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442291"/>
              </p:ext>
            </p:extLst>
          </p:nvPr>
        </p:nvGraphicFramePr>
        <p:xfrm>
          <a:off x="1835696" y="3956855"/>
          <a:ext cx="252701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965096"/>
              </p:ext>
            </p:extLst>
          </p:nvPr>
        </p:nvGraphicFramePr>
        <p:xfrm>
          <a:off x="3131840" y="1196752"/>
          <a:ext cx="3126094" cy="187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Down Arrow 15"/>
          <p:cNvSpPr/>
          <p:nvPr/>
        </p:nvSpPr>
        <p:spPr>
          <a:xfrm>
            <a:off x="3750331" y="3243741"/>
            <a:ext cx="144016" cy="5760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508104" y="3243741"/>
            <a:ext cx="144016" cy="5760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98351" y="3533934"/>
            <a:ext cx="709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PLC-1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734655" y="3538740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HMI-1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Numeric features tend to yield a large number of unique values.</a:t>
            </a:r>
          </a:p>
          <a:p>
            <a:endParaRPr lang="en-US" dirty="0"/>
          </a:p>
          <a:p>
            <a:r>
              <a:rPr lang="en-US" dirty="0" smtClean="0"/>
              <a:t>Therefore we consider the distribution of ranges instead.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935711"/>
              </p:ext>
            </p:extLst>
          </p:nvPr>
        </p:nvGraphicFramePr>
        <p:xfrm>
          <a:off x="4499992" y="22768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372200" y="4941168"/>
            <a:ext cx="911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data length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562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Ömer</a:t>
            </a:r>
            <a:r>
              <a:rPr lang="en-US" dirty="0" smtClean="0"/>
              <a:t> Yüksel</a:t>
            </a:r>
          </a:p>
          <a:p>
            <a:endParaRPr lang="en-US" dirty="0"/>
          </a:p>
          <a:p>
            <a:r>
              <a:rPr lang="en-US" dirty="0" smtClean="0"/>
              <a:t>PhD candidate in </a:t>
            </a:r>
            <a:r>
              <a:rPr lang="en-US" b="1" dirty="0" smtClean="0"/>
              <a:t>Eindhoven University of Technology</a:t>
            </a:r>
            <a:r>
              <a:rPr lang="en-US" dirty="0" smtClean="0"/>
              <a:t>, Security group (2014- )</a:t>
            </a:r>
          </a:p>
          <a:p>
            <a:endParaRPr lang="en-US" dirty="0"/>
          </a:p>
          <a:p>
            <a:r>
              <a:rPr lang="en-US" b="1" dirty="0" smtClean="0"/>
              <a:t>Research interests</a:t>
            </a:r>
            <a:r>
              <a:rPr lang="en-US" dirty="0" smtClean="0"/>
              <a:t>: intrusion detection, data analytics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4221088"/>
            <a:ext cx="7983173" cy="19050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a feature yields a rare value (or bin), </a:t>
            </a:r>
            <a:r>
              <a:rPr lang="en-US" dirty="0" smtClean="0"/>
              <a:t>an alert is raised.</a:t>
            </a:r>
            <a:endParaRPr lang="en-US" dirty="0" smtClean="0"/>
          </a:p>
          <a:p>
            <a:r>
              <a:rPr lang="en-US" dirty="0" smtClean="0"/>
              <a:t>We use a threshold to determine the model’s strictness.</a:t>
            </a:r>
          </a:p>
          <a:p>
            <a:pPr lvl="1"/>
            <a:r>
              <a:rPr lang="en-US" dirty="0" smtClean="0"/>
              <a:t>i.e. raise an alert if a value has a less than 10% probability of occurrence.</a:t>
            </a:r>
          </a:p>
          <a:p>
            <a:r>
              <a:rPr lang="en-US" dirty="0" smtClean="0"/>
              <a:t>The framework displays the features causing the alert.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5536" y="1808820"/>
            <a:ext cx="2827951" cy="1944216"/>
            <a:chOff x="5364088" y="1628800"/>
            <a:chExt cx="3456384" cy="2376264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04243507"/>
                </p:ext>
              </p:extLst>
            </p:nvPr>
          </p:nvGraphicFramePr>
          <p:xfrm>
            <a:off x="5364088" y="1628800"/>
            <a:ext cx="3456384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Straight Connector 5"/>
            <p:cNvCxnSpPr/>
            <p:nvPr/>
          </p:nvCxnSpPr>
          <p:spPr>
            <a:xfrm>
              <a:off x="5804137" y="3433000"/>
              <a:ext cx="2816312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707904" y="2708920"/>
            <a:ext cx="4319046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 smtClean="0">
                <a:solidFill>
                  <a:schemeClr val="tx2"/>
                </a:solidFill>
              </a:rPr>
              <a:t>Src :10.10.10.11</a:t>
            </a:r>
            <a:r>
              <a:rPr lang="it-IT" sz="1200" dirty="0" smtClean="0">
                <a:solidFill>
                  <a:schemeClr val="tx1"/>
                </a:solidFill>
              </a:rPr>
              <a:t>        Src:502                      </a:t>
            </a:r>
            <a:r>
              <a:rPr lang="en-US" sz="1200" dirty="0" smtClean="0">
                <a:solidFill>
                  <a:schemeClr val="tx1"/>
                </a:solidFill>
              </a:rPr>
              <a:t>10            </a:t>
            </a:r>
            <a:r>
              <a:rPr lang="en-US" sz="1200" b="1" dirty="0" smtClean="0">
                <a:solidFill>
                  <a:srgbClr val="FF0000"/>
                </a:solidFill>
              </a:rPr>
              <a:t>diagnostics(8)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it-IT" sz="1200" dirty="0" smtClean="0">
                <a:solidFill>
                  <a:schemeClr val="tx1"/>
                </a:solidFill>
              </a:rPr>
              <a:t>Dst: 10.10.10.20       Dst: 50269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264" y="2252772"/>
            <a:ext cx="75212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Function</a:t>
            </a:r>
          </a:p>
          <a:p>
            <a:r>
              <a:rPr lang="en-US" sz="1100" b="1" dirty="0" smtClean="0"/>
              <a:t>(nominal)</a:t>
            </a:r>
          </a:p>
          <a:p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6110467" y="2237882"/>
            <a:ext cx="75212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Unit id</a:t>
            </a:r>
          </a:p>
          <a:p>
            <a:r>
              <a:rPr lang="en-US" sz="1100" b="1" dirty="0" smtClean="0"/>
              <a:t>(nominal)</a:t>
            </a:r>
          </a:p>
          <a:p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3850485" y="2276872"/>
            <a:ext cx="7537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IP Header</a:t>
            </a:r>
          </a:p>
          <a:p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968961" y="2276872"/>
            <a:ext cx="8627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TCP Header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436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7"/>
          <a:stretch/>
        </p:blipFill>
        <p:spPr>
          <a:xfrm>
            <a:off x="107505" y="1844824"/>
            <a:ext cx="6759122" cy="36346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66627" y="4181756"/>
            <a:ext cx="1907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False Positive Rate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76256" y="4581128"/>
            <a:ext cx="1578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Detection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449309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Datasets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Modbus-RTU: Serial communication</a:t>
            </a:r>
          </a:p>
          <a:p>
            <a:pPr lvl="2"/>
            <a:r>
              <a:rPr lang="en-US" dirty="0" smtClean="0"/>
              <a:t>Lab setting (Mississippi State University)</a:t>
            </a:r>
            <a:endParaRPr lang="en-US" dirty="0" smtClean="0"/>
          </a:p>
          <a:p>
            <a:pPr lvl="2"/>
            <a:r>
              <a:rPr lang="en-US" dirty="0" smtClean="0"/>
              <a:t>Preprocessed by the providers, raw traffic not available</a:t>
            </a:r>
          </a:p>
          <a:p>
            <a:pPr lvl="1"/>
            <a:r>
              <a:rPr lang="en-US" dirty="0" smtClean="0"/>
              <a:t>S7 Communication: Siemens devices</a:t>
            </a:r>
          </a:p>
          <a:p>
            <a:pPr lvl="2"/>
            <a:r>
              <a:rPr lang="en-US" dirty="0" smtClean="0"/>
              <a:t>Operational </a:t>
            </a:r>
            <a:r>
              <a:rPr lang="en-US" dirty="0" smtClean="0"/>
              <a:t>ICS </a:t>
            </a:r>
          </a:p>
          <a:p>
            <a:pPr lvl="2"/>
            <a:r>
              <a:rPr lang="en-US" dirty="0" smtClean="0"/>
              <a:t>Raw network traffic, parsed with Wireshark</a:t>
            </a:r>
            <a:endParaRPr lang="en-US" dirty="0"/>
          </a:p>
          <a:p>
            <a:r>
              <a:rPr lang="en-US" b="1" dirty="0" smtClean="0"/>
              <a:t>Attacks:</a:t>
            </a:r>
          </a:p>
          <a:p>
            <a:pPr lvl="1"/>
            <a:r>
              <a:rPr lang="en-US" dirty="0" smtClean="0"/>
              <a:t>Modbus-RTU: Reconnaissance and process-related</a:t>
            </a:r>
          </a:p>
          <a:p>
            <a:pPr lvl="1"/>
            <a:r>
              <a:rPr lang="en-US" dirty="0" smtClean="0"/>
              <a:t>S7: Reconnaissance and system-related attacks</a:t>
            </a:r>
          </a:p>
          <a:p>
            <a:pPr lvl="2"/>
            <a:r>
              <a:rPr lang="en-US" dirty="0" smtClean="0"/>
              <a:t>Publicly available at (</a:t>
            </a:r>
            <a:r>
              <a:rPr lang="en-US" dirty="0" smtClean="0">
                <a:hlinkClick r:id="rId2"/>
              </a:rPr>
              <a:t>http://descrics.com/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420506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McPad</a:t>
            </a:r>
            <a:r>
              <a:rPr lang="en-US" b="1" dirty="0" smtClean="0"/>
              <a:t> [1]</a:t>
            </a:r>
            <a:endParaRPr lang="en-US" b="1" dirty="0" smtClean="0"/>
          </a:p>
          <a:p>
            <a:pPr lvl="1"/>
            <a:r>
              <a:rPr lang="en-US" dirty="0" smtClean="0"/>
              <a:t>N-gram analysis</a:t>
            </a:r>
          </a:p>
          <a:p>
            <a:endParaRPr lang="en-US" dirty="0"/>
          </a:p>
          <a:p>
            <a:r>
              <a:rPr lang="en-US" b="1" dirty="0" smtClean="0"/>
              <a:t>Attributed token </a:t>
            </a:r>
            <a:r>
              <a:rPr lang="en-US" b="1" dirty="0" smtClean="0"/>
              <a:t>kernel [2]</a:t>
            </a:r>
            <a:endParaRPr lang="en-US" b="1" dirty="0" smtClean="0"/>
          </a:p>
          <a:p>
            <a:pPr lvl="1"/>
            <a:r>
              <a:rPr lang="en-US" dirty="0" smtClean="0"/>
              <a:t>N-gram analysis</a:t>
            </a:r>
          </a:p>
          <a:p>
            <a:pPr lvl="1"/>
            <a:r>
              <a:rPr lang="en-US" dirty="0" smtClean="0"/>
              <a:t>Utilizes protocol syntax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Both methods utilize one-class support vector machines (SVM) to model normal traffic.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607317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900" dirty="0"/>
              <a:t>[</a:t>
            </a:r>
            <a:r>
              <a:rPr lang="en-US" sz="900" b="1" dirty="0"/>
              <a:t>1</a:t>
            </a:r>
            <a:r>
              <a:rPr lang="en-US" sz="900" dirty="0"/>
              <a:t>] </a:t>
            </a:r>
            <a:r>
              <a:rPr lang="en-US" sz="900" dirty="0" err="1"/>
              <a:t>Perdisci</a:t>
            </a:r>
            <a:r>
              <a:rPr lang="en-US" sz="900" dirty="0"/>
              <a:t>, R., </a:t>
            </a:r>
            <a:r>
              <a:rPr lang="en-US" sz="900" dirty="0" err="1"/>
              <a:t>Ariu</a:t>
            </a:r>
            <a:r>
              <a:rPr lang="en-US" sz="900" dirty="0"/>
              <a:t>, D., </a:t>
            </a:r>
            <a:r>
              <a:rPr lang="en-US" sz="900" dirty="0" err="1"/>
              <a:t>Fogla</a:t>
            </a:r>
            <a:r>
              <a:rPr lang="en-US" sz="900" dirty="0"/>
              <a:t>, P., </a:t>
            </a:r>
            <a:r>
              <a:rPr lang="en-US" sz="900" dirty="0" err="1"/>
              <a:t>Giacinto</a:t>
            </a:r>
            <a:r>
              <a:rPr lang="en-US" sz="900" dirty="0"/>
              <a:t>, G., &amp; Lee, W. (</a:t>
            </a:r>
            <a:r>
              <a:rPr lang="en-US" sz="900" dirty="0" err="1"/>
              <a:t>n.d.</a:t>
            </a:r>
            <a:r>
              <a:rPr lang="en-US" sz="900" dirty="0"/>
              <a:t>). </a:t>
            </a:r>
            <a:r>
              <a:rPr lang="en-US" sz="900" dirty="0" err="1"/>
              <a:t>McPAD</a:t>
            </a:r>
            <a:r>
              <a:rPr lang="en-US" sz="900" dirty="0"/>
              <a:t> : A Multiple Classifier System for Accurate Payload-based Anomaly Detection, (October 2008).</a:t>
            </a:r>
          </a:p>
          <a:p>
            <a:pPr lvl="1"/>
            <a:r>
              <a:rPr lang="en-US" sz="900" dirty="0"/>
              <a:t>[</a:t>
            </a:r>
            <a:r>
              <a:rPr lang="en-US" sz="900" b="1" dirty="0"/>
              <a:t>2</a:t>
            </a:r>
            <a:r>
              <a:rPr lang="en-US" sz="900" dirty="0"/>
              <a:t>] </a:t>
            </a:r>
            <a:r>
              <a:rPr lang="en-US" sz="900" dirty="0" err="1"/>
              <a:t>Düssel</a:t>
            </a:r>
            <a:r>
              <a:rPr lang="en-US" sz="900" dirty="0"/>
              <a:t>, P., </a:t>
            </a:r>
            <a:r>
              <a:rPr lang="en-US" sz="900" dirty="0" err="1"/>
              <a:t>Gehl</a:t>
            </a:r>
            <a:r>
              <a:rPr lang="en-US" sz="900" dirty="0"/>
              <a:t>, C., </a:t>
            </a:r>
            <a:r>
              <a:rPr lang="en-US" sz="900" dirty="0" err="1"/>
              <a:t>Laskov</a:t>
            </a:r>
            <a:r>
              <a:rPr lang="en-US" sz="900" dirty="0"/>
              <a:t>, P., &amp; </a:t>
            </a:r>
            <a:r>
              <a:rPr lang="en-US" sz="900" dirty="0" err="1"/>
              <a:t>Rieck</a:t>
            </a:r>
            <a:r>
              <a:rPr lang="en-US" sz="900" dirty="0"/>
              <a:t>, K. (2008). Incorporation of application layer protocol syntax into anomaly detection. </a:t>
            </a:r>
            <a:r>
              <a:rPr lang="en-US" sz="900" i="1" dirty="0"/>
              <a:t>Information Systems Security</a:t>
            </a:r>
            <a:r>
              <a:rPr lang="en-US" sz="900" dirty="0"/>
              <a:t>, 188–202.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27660"/>
            <a:ext cx="3208858" cy="205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2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Experiments with elementary features only: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4533"/>
              </p:ext>
            </p:extLst>
          </p:nvPr>
        </p:nvGraphicFramePr>
        <p:xfrm>
          <a:off x="611560" y="2492897"/>
          <a:ext cx="3600399" cy="33380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00133"/>
                <a:gridCol w="1200133"/>
                <a:gridCol w="1200133"/>
              </a:tblGrid>
              <a:tr h="624581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Detection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 Positive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88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McPad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20.2%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581"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Attributed token kernel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White-box framework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0.04%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17409"/>
              </p:ext>
            </p:extLst>
          </p:nvPr>
        </p:nvGraphicFramePr>
        <p:xfrm>
          <a:off x="4644008" y="2492896"/>
          <a:ext cx="3600399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00133"/>
                <a:gridCol w="1200133"/>
                <a:gridCol w="1200133"/>
              </a:tblGrid>
              <a:tr h="624581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Detection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 Positive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581"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Attributed token kernel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White-box framework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97.3%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0.08%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62977" y="2132856"/>
            <a:ext cx="1434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Modbus-RTU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267744" y="2123564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02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Modbus-RTU dataset, we create compound features using semantically related elementary features, e.g. &lt;</a:t>
            </a:r>
            <a:r>
              <a:rPr lang="en-US" sz="2400" dirty="0" err="1" smtClean="0"/>
              <a:t>SetPoint</a:t>
            </a:r>
            <a:r>
              <a:rPr lang="en-US" sz="2400" dirty="0" smtClean="0"/>
              <a:t>, </a:t>
            </a:r>
            <a:r>
              <a:rPr lang="en-US" sz="2400" dirty="0" err="1" smtClean="0"/>
              <a:t>DeltaSetPoint</a:t>
            </a:r>
            <a:r>
              <a:rPr lang="en-US" sz="2400" dirty="0" smtClean="0"/>
              <a:t>&gt;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521067"/>
              </p:ext>
            </p:extLst>
          </p:nvPr>
        </p:nvGraphicFramePr>
        <p:xfrm>
          <a:off x="683568" y="2996952"/>
          <a:ext cx="7272807" cy="35283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24269"/>
                <a:gridCol w="2424269"/>
                <a:gridCol w="2424269"/>
              </a:tblGrid>
              <a:tr h="6076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Approach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Detection</a:t>
                      </a:r>
                      <a:r>
                        <a:rPr lang="en-US" sz="1600" baseline="0" dirty="0" smtClean="0"/>
                        <a:t> Rate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False Positive</a:t>
                      </a:r>
                      <a:r>
                        <a:rPr lang="en-US" sz="1600" baseline="0" dirty="0" smtClean="0"/>
                        <a:t> Rate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911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White-box</a:t>
                      </a:r>
                      <a:r>
                        <a:rPr lang="en-US" sz="1600" baseline="0" dirty="0" smtClean="0"/>
                        <a:t> framework (elementary features only)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97.3%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0.08%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66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16.7%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White-box framework (w/ compound features)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100%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0.57%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4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Features causing majority of the alerts in the detected attacks: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Modbus-RTU</a:t>
            </a:r>
          </a:p>
          <a:p>
            <a:pPr lvl="1"/>
            <a:r>
              <a:rPr lang="en-US" dirty="0" smtClean="0"/>
              <a:t>Time Interval</a:t>
            </a:r>
          </a:p>
          <a:p>
            <a:pPr lvl="1"/>
            <a:r>
              <a:rPr lang="en-US" dirty="0" smtClean="0"/>
              <a:t>Pipeline pressure</a:t>
            </a:r>
          </a:p>
          <a:p>
            <a:pPr lvl="1"/>
            <a:r>
              <a:rPr lang="en-US" dirty="0" smtClean="0"/>
              <a:t>Set point</a:t>
            </a:r>
          </a:p>
          <a:p>
            <a:endParaRPr lang="en-US" dirty="0"/>
          </a:p>
          <a:p>
            <a:r>
              <a:rPr lang="en-US" dirty="0" smtClean="0"/>
              <a:t>S7</a:t>
            </a:r>
          </a:p>
          <a:p>
            <a:pPr lvl="1"/>
            <a:r>
              <a:rPr lang="en-US" dirty="0" smtClean="0"/>
              <a:t>Data length</a:t>
            </a:r>
          </a:p>
          <a:p>
            <a:pPr lvl="1"/>
            <a:r>
              <a:rPr lang="en-US" dirty="0" smtClean="0"/>
              <a:t>ROSCTR (Remote operating service control)</a:t>
            </a:r>
            <a:endParaRPr lang="en-US" dirty="0" smtClean="0"/>
          </a:p>
          <a:p>
            <a:pPr lvl="1"/>
            <a:r>
              <a:rPr lang="en-US" dirty="0" smtClean="0"/>
              <a:t>Parameter count</a:t>
            </a:r>
          </a:p>
          <a:p>
            <a:pPr lvl="1"/>
            <a:r>
              <a:rPr lang="en-US" dirty="0" smtClean="0"/>
              <a:t>Function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Time complexity:</a:t>
            </a:r>
          </a:p>
          <a:p>
            <a:pPr lvl="1"/>
            <a:r>
              <a:rPr lang="en-US" b="1" dirty="0" smtClean="0"/>
              <a:t>Training:</a:t>
            </a:r>
            <a:r>
              <a:rPr lang="en-US" dirty="0" smtClean="0"/>
              <a:t> Linear to the dataset size</a:t>
            </a:r>
          </a:p>
          <a:p>
            <a:pPr lvl="1"/>
            <a:r>
              <a:rPr lang="en-US" b="1" dirty="0" smtClean="0"/>
              <a:t>Detection</a:t>
            </a:r>
            <a:r>
              <a:rPr lang="en-US" dirty="0" smtClean="0"/>
              <a:t>: constant time</a:t>
            </a:r>
          </a:p>
          <a:p>
            <a:endParaRPr lang="en-US" dirty="0"/>
          </a:p>
          <a:p>
            <a:r>
              <a:rPr lang="en-US" dirty="0" smtClean="0"/>
              <a:t>Can be scaled to larger networks by utilizing profiling.</a:t>
            </a:r>
          </a:p>
          <a:p>
            <a:endParaRPr lang="en-US" dirty="0"/>
          </a:p>
          <a:p>
            <a:r>
              <a:rPr lang="en-US" dirty="0" smtClean="0"/>
              <a:t>Parsing is the main bottleneck in the current implementation.</a:t>
            </a:r>
          </a:p>
          <a:p>
            <a:pPr lvl="1"/>
            <a:r>
              <a:rPr lang="en-US" dirty="0" smtClean="0"/>
              <a:t>Processing a single </a:t>
            </a:r>
            <a:r>
              <a:rPr lang="en-US" dirty="0" smtClean="0"/>
              <a:t>message: </a:t>
            </a:r>
            <a:r>
              <a:rPr lang="en-US" b="1" dirty="0" smtClean="0"/>
              <a:t>0.97</a:t>
            </a:r>
            <a:r>
              <a:rPr lang="en-US" dirty="0" smtClean="0"/>
              <a:t>msec </a:t>
            </a:r>
          </a:p>
          <a:p>
            <a:pPr lvl="1"/>
            <a:r>
              <a:rPr lang="en-US" dirty="0" smtClean="0"/>
              <a:t>Parser overhead: </a:t>
            </a:r>
            <a:r>
              <a:rPr lang="en-US" b="1" dirty="0" smtClean="0"/>
              <a:t>0.7</a:t>
            </a:r>
            <a:r>
              <a:rPr lang="en-US" dirty="0" smtClean="0"/>
              <a:t>msec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N-gram analysis is not practical on binary protocols.</a:t>
            </a:r>
          </a:p>
          <a:p>
            <a:endParaRPr lang="en-US" dirty="0" smtClean="0"/>
          </a:p>
          <a:p>
            <a:r>
              <a:rPr lang="en-US" dirty="0" smtClean="0"/>
              <a:t>Utilizing the right features is more important than creating a complex model of normal behavior.</a:t>
            </a:r>
          </a:p>
          <a:p>
            <a:endParaRPr lang="en-US" dirty="0"/>
          </a:p>
          <a:p>
            <a:r>
              <a:rPr lang="en-US" dirty="0" smtClean="0"/>
              <a:t>Using a simple model allows a human </a:t>
            </a:r>
            <a:r>
              <a:rPr lang="en-US" dirty="0" smtClean="0"/>
              <a:t>operator to </a:t>
            </a:r>
            <a:r>
              <a:rPr lang="en-US" dirty="0" smtClean="0"/>
              <a:t>correct and update the model, and results in alerts containing actionable information.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Integration with a visual interface for displaying alerts and traffic in detail and updating the model.</a:t>
            </a:r>
            <a:endParaRPr lang="en-US" sz="2000" dirty="0"/>
          </a:p>
        </p:txBody>
      </p:sp>
      <p:pic>
        <p:nvPicPr>
          <p:cNvPr id="3074" name="Picture 2" descr="C:\Users\oyuksel\AppData\Local\Microsoft\Windows\Temporary Internet Files\Content.Outlook\T90G9BFC\workf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536504" cy="340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1800" y="6003610"/>
            <a:ext cx="383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Bram Cappers </a:t>
            </a:r>
            <a:r>
              <a:rPr lang="en-US" dirty="0" smtClean="0">
                <a:hlinkClick r:id="rId3"/>
              </a:rPr>
              <a:t>&lt;b.c.m.cappers@tue.nl&gt;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736304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u="sng" dirty="0">
                <a:hlinkClick r:id="rId4"/>
              </a:rPr>
              <a:t>https://www.youtube.com/watch?v=aYywTOYjYDA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10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SpySpot</a:t>
            </a:r>
            <a:r>
              <a:rPr lang="en-US" dirty="0" smtClean="0"/>
              <a:t> </a:t>
            </a:r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96"/>
          <a:stretch/>
        </p:blipFill>
        <p:spPr bwMode="auto">
          <a:xfrm>
            <a:off x="1739022" y="4863849"/>
            <a:ext cx="2544946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 bwMode="auto">
          <a:xfrm>
            <a:off x="3434724" y="1484784"/>
            <a:ext cx="2321929" cy="4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84" y="2822551"/>
            <a:ext cx="1241809" cy="5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0" y="2784759"/>
            <a:ext cx="2422441" cy="60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http://marketplace.saphana.com/medias/logo-company.png?context=bWFzdGVyfHJvb3R8NTk0MTF8aW1hZ2UvcG5nfGg0ZS9oNGIvODc5ODc4NTY2NzEwMi5wbmd8NWI3N2Q2ZmIyYjdiYzEyNWNjNDA5MGFiMzNlYmE4MWE3NmQxY2QwOTEyMmNlMTY1YmM2NTFhMDBjZmEwOTEzY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253948"/>
            <a:ext cx="2258780" cy="16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vmt.nl/%7E/media/07013BCC9E704410830B138979C215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0" y="2855940"/>
            <a:ext cx="1831125" cy="5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3147" y="6084004"/>
            <a:ext cx="355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http://security1.win.tue.nl/spyspot/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44722" y="2348880"/>
            <a:ext cx="190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Scientific Partners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563888" y="4211796"/>
            <a:ext cx="1949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Industrial Partners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9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29"/>
    </mc:Choice>
    <mc:Fallback xmlns="">
      <p:transition spd="slow" advTm="8852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selection</a:t>
            </a:r>
          </a:p>
          <a:p>
            <a:pPr lvl="1"/>
            <a:r>
              <a:rPr lang="en-US" dirty="0" smtClean="0"/>
              <a:t>Metrics of “feature quality“</a:t>
            </a:r>
          </a:p>
          <a:p>
            <a:pPr lvl="1"/>
            <a:r>
              <a:rPr lang="en-US" dirty="0" smtClean="0"/>
              <a:t>Designer interface</a:t>
            </a:r>
          </a:p>
          <a:p>
            <a:r>
              <a:rPr lang="en-US" dirty="0" smtClean="0"/>
              <a:t>Feature construction</a:t>
            </a:r>
          </a:p>
          <a:p>
            <a:r>
              <a:rPr lang="en-US" dirty="0" smtClean="0"/>
              <a:t>Application to other domains</a:t>
            </a:r>
          </a:p>
          <a:p>
            <a:pPr lvl="1"/>
            <a:r>
              <a:rPr lang="en-US" dirty="0" smtClean="0"/>
              <a:t>Back office traffic</a:t>
            </a:r>
          </a:p>
          <a:p>
            <a:r>
              <a:rPr lang="en-US" dirty="0" smtClean="0"/>
              <a:t>Detection of sequential attacks</a:t>
            </a:r>
          </a:p>
          <a:p>
            <a:pPr lvl="1"/>
            <a:r>
              <a:rPr lang="en-US" dirty="0" smtClean="0"/>
              <a:t>Looking at sessions or groups of messages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026" name="Picture 2" descr="http://www.tafesa.edu.au/tafesa/nivo/ESchultz_ITStudies_sli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5"/>
          <a:stretch/>
        </p:blipFill>
        <p:spPr bwMode="auto">
          <a:xfrm>
            <a:off x="2411760" y="3140968"/>
            <a:ext cx="4248472" cy="20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77281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o.yuksel@tue.nl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Project</a:t>
            </a:r>
            <a:r>
              <a:rPr lang="en-US" dirty="0" smtClean="0"/>
              <a:t>: 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://security1.win.tue.nl/spyspot</a:t>
            </a:r>
            <a:r>
              <a:rPr lang="en-US" dirty="0" smtClean="0">
                <a:hlinkClick r:id="rId5"/>
              </a:rPr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operator can update the model by modifying bins or thresholds.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9" y="2878310"/>
            <a:ext cx="3922787" cy="26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82503"/>
            <a:ext cx="3960440" cy="263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5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attacks</a:t>
            </a:r>
            <a:endParaRPr lang="en-US" dirty="0"/>
          </a:p>
        </p:txBody>
      </p:sp>
      <p:pic>
        <p:nvPicPr>
          <p:cNvPr id="5" name="Picture 18" descr="https://openclipart.org/image/300px/svg_to_png/170593/Email.Rectangle.Simple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67" y="2802543"/>
            <a:ext cx="646534" cy="4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41072" y="3189735"/>
            <a:ext cx="583631" cy="289190"/>
            <a:chOff x="7173179" y="4581128"/>
            <a:chExt cx="861127" cy="425894"/>
          </a:xfrm>
        </p:grpSpPr>
        <p:pic>
          <p:nvPicPr>
            <p:cNvPr id="23" name="Picture 22" descr="https://openclipart.org/image/300px/svg_to_png/188817/pdf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481" y="4593232"/>
              <a:ext cx="304825" cy="41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179" y="4581128"/>
              <a:ext cx="340165" cy="425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470809" y="1492401"/>
            <a:ext cx="4917085" cy="373679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684" y="3659634"/>
            <a:ext cx="1144766" cy="142658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1684" y="1792534"/>
            <a:ext cx="1144766" cy="142658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https://openclipart.org/image/300px/svg_to_png/170534/npp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85" y="4093014"/>
            <a:ext cx="551764" cy="6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4716016" y="2844675"/>
            <a:ext cx="244827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 descr="https://openclipart.org/image/300px/svg_to_png/167546/USB_ke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80" y="2293414"/>
            <a:ext cx="492897" cy="70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1521434" y="3289516"/>
            <a:ext cx="2186470" cy="825469"/>
          </a:xfrm>
          <a:custGeom>
            <a:avLst/>
            <a:gdLst>
              <a:gd name="connsiteX0" fmla="*/ 878889 w 878889"/>
              <a:gd name="connsiteY0" fmla="*/ 0 h 381740"/>
              <a:gd name="connsiteX1" fmla="*/ 230819 w 878889"/>
              <a:gd name="connsiteY1" fmla="*/ 97655 h 381740"/>
              <a:gd name="connsiteX2" fmla="*/ 0 w 878889"/>
              <a:gd name="connsiteY2" fmla="*/ 381740 h 381740"/>
              <a:gd name="connsiteX0" fmla="*/ 878889 w 878889"/>
              <a:gd name="connsiteY0" fmla="*/ 0 h 381740"/>
              <a:gd name="connsiteX1" fmla="*/ 301840 w 878889"/>
              <a:gd name="connsiteY1" fmla="*/ 213064 h 381740"/>
              <a:gd name="connsiteX2" fmla="*/ 0 w 878889"/>
              <a:gd name="connsiteY2" fmla="*/ 381740 h 38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8889" h="381740">
                <a:moveTo>
                  <a:pt x="878889" y="0"/>
                </a:moveTo>
                <a:cubicBezTo>
                  <a:pt x="628094" y="17016"/>
                  <a:pt x="448321" y="149441"/>
                  <a:pt x="301840" y="213064"/>
                </a:cubicBezTo>
                <a:cubicBezTo>
                  <a:pt x="155359" y="276687"/>
                  <a:pt x="38470" y="322556"/>
                  <a:pt x="0" y="38174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1" descr="https://openclipart.org/image/300px/svg_to_png/1011/liftarn_Skull_07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86849"/>
            <a:ext cx="282361" cy="32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1422852" y="2265081"/>
            <a:ext cx="2149920" cy="469282"/>
          </a:xfrm>
          <a:custGeom>
            <a:avLst/>
            <a:gdLst>
              <a:gd name="connsiteX0" fmla="*/ 1029810 w 1029810"/>
              <a:gd name="connsiteY0" fmla="*/ 391320 h 391320"/>
              <a:gd name="connsiteX1" fmla="*/ 506027 w 1029810"/>
              <a:gd name="connsiteY1" fmla="*/ 27335 h 391320"/>
              <a:gd name="connsiteX2" fmla="*/ 0 w 1029810"/>
              <a:gd name="connsiteY2" fmla="*/ 53968 h 391320"/>
              <a:gd name="connsiteX0" fmla="*/ 1180730 w 1180730"/>
              <a:gd name="connsiteY0" fmla="*/ 381332 h 381332"/>
              <a:gd name="connsiteX1" fmla="*/ 656947 w 1180730"/>
              <a:gd name="connsiteY1" fmla="*/ 17347 h 381332"/>
              <a:gd name="connsiteX2" fmla="*/ 0 w 1180730"/>
              <a:gd name="connsiteY2" fmla="*/ 79491 h 38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730" h="381332">
                <a:moveTo>
                  <a:pt x="1180730" y="381332"/>
                </a:moveTo>
                <a:cubicBezTo>
                  <a:pt x="1004656" y="227452"/>
                  <a:pt x="853735" y="67654"/>
                  <a:pt x="656947" y="17347"/>
                </a:cubicBezTo>
                <a:cubicBezTo>
                  <a:pt x="460159" y="-32960"/>
                  <a:pt x="167196" y="38062"/>
                  <a:pt x="0" y="7949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264067" y="1574240"/>
            <a:ext cx="6023527" cy="1066467"/>
          </a:xfrm>
          <a:custGeom>
            <a:avLst/>
            <a:gdLst>
              <a:gd name="connsiteX0" fmla="*/ 1029810 w 1029810"/>
              <a:gd name="connsiteY0" fmla="*/ 391320 h 391320"/>
              <a:gd name="connsiteX1" fmla="*/ 506027 w 1029810"/>
              <a:gd name="connsiteY1" fmla="*/ 27335 h 391320"/>
              <a:gd name="connsiteX2" fmla="*/ 0 w 1029810"/>
              <a:gd name="connsiteY2" fmla="*/ 53968 h 391320"/>
              <a:gd name="connsiteX0" fmla="*/ 1180730 w 1180730"/>
              <a:gd name="connsiteY0" fmla="*/ 381332 h 381332"/>
              <a:gd name="connsiteX1" fmla="*/ 656947 w 1180730"/>
              <a:gd name="connsiteY1" fmla="*/ 17347 h 381332"/>
              <a:gd name="connsiteX2" fmla="*/ 0 w 1180730"/>
              <a:gd name="connsiteY2" fmla="*/ 79491 h 381332"/>
              <a:gd name="connsiteX0" fmla="*/ 5202314 w 5202314"/>
              <a:gd name="connsiteY0" fmla="*/ 657160 h 657160"/>
              <a:gd name="connsiteX1" fmla="*/ 656947 w 5202314"/>
              <a:gd name="connsiteY1" fmla="*/ 35723 h 657160"/>
              <a:gd name="connsiteX2" fmla="*/ 0 w 5202314"/>
              <a:gd name="connsiteY2" fmla="*/ 97867 h 657160"/>
              <a:gd name="connsiteX0" fmla="*/ 5610687 w 5610687"/>
              <a:gd name="connsiteY0" fmla="*/ 885729 h 885729"/>
              <a:gd name="connsiteX1" fmla="*/ 656947 w 5610687"/>
              <a:gd name="connsiteY1" fmla="*/ 51228 h 885729"/>
              <a:gd name="connsiteX2" fmla="*/ 0 w 5610687"/>
              <a:gd name="connsiteY2" fmla="*/ 113372 h 885729"/>
              <a:gd name="connsiteX0" fmla="*/ 5610687 w 5610687"/>
              <a:gd name="connsiteY0" fmla="*/ 865101 h 865101"/>
              <a:gd name="connsiteX1" fmla="*/ 2752078 w 5610687"/>
              <a:gd name="connsiteY1" fmla="*/ 57233 h 865101"/>
              <a:gd name="connsiteX2" fmla="*/ 0 w 5610687"/>
              <a:gd name="connsiteY2" fmla="*/ 92744 h 865101"/>
              <a:gd name="connsiteX0" fmla="*/ 6090081 w 6090081"/>
              <a:gd name="connsiteY0" fmla="*/ 809411 h 809411"/>
              <a:gd name="connsiteX1" fmla="*/ 3231472 w 6090081"/>
              <a:gd name="connsiteY1" fmla="*/ 1543 h 809411"/>
              <a:gd name="connsiteX2" fmla="*/ 0 w 6090081"/>
              <a:gd name="connsiteY2" fmla="*/ 596347 h 809411"/>
              <a:gd name="connsiteX0" fmla="*/ 6090081 w 6090081"/>
              <a:gd name="connsiteY0" fmla="*/ 880271 h 880271"/>
              <a:gd name="connsiteX1" fmla="*/ 2849732 w 6090081"/>
              <a:gd name="connsiteY1" fmla="*/ 1382 h 880271"/>
              <a:gd name="connsiteX2" fmla="*/ 0 w 6090081"/>
              <a:gd name="connsiteY2" fmla="*/ 667207 h 880271"/>
              <a:gd name="connsiteX0" fmla="*/ 6258757 w 6258757"/>
              <a:gd name="connsiteY0" fmla="*/ 879919 h 879919"/>
              <a:gd name="connsiteX1" fmla="*/ 3018408 w 6258757"/>
              <a:gd name="connsiteY1" fmla="*/ 1030 h 879919"/>
              <a:gd name="connsiteX2" fmla="*/ 0 w 6258757"/>
              <a:gd name="connsiteY2" fmla="*/ 693488 h 87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8757" h="879919">
                <a:moveTo>
                  <a:pt x="6258757" y="879919"/>
                </a:moveTo>
                <a:cubicBezTo>
                  <a:pt x="6082683" y="726039"/>
                  <a:pt x="4061534" y="32102"/>
                  <a:pt x="3018408" y="1030"/>
                </a:cubicBezTo>
                <a:cubicBezTo>
                  <a:pt x="1975282" y="-30042"/>
                  <a:pt x="167196" y="652059"/>
                  <a:pt x="0" y="693488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8" descr="https://openclipart.org/image/300px/svg_to_png/183938/icon_d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9" y="2203915"/>
            <a:ext cx="601189" cy="6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3" descr="https://openclipart.org/image/300px/svg_to_png/191179/thief_mask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963100"/>
            <a:ext cx="378268" cy="14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openclipart.org/image/300px/svg_to_png/77371/network-blu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43" y="2360356"/>
            <a:ext cx="1011316" cy="10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an wearing hat by laobc - A silhouette of a man wearing a hat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34" y="2579203"/>
            <a:ext cx="439932" cy="4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2epksw17czirf.cloudfront.net/wp-content/uploads/2014/01/m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10" y="2431025"/>
            <a:ext cx="280649" cy="3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212637" y="2980507"/>
            <a:ext cx="1023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Attacker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77047" y="2317476"/>
            <a:ext cx="106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Initial compromise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16906" y="3290302"/>
            <a:ext cx="774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Sabotage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9083" y="1593768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Exfiltration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1520" y="3289516"/>
            <a:ext cx="2088232" cy="2299724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545473" y="3056717"/>
            <a:ext cx="831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Privilege </a:t>
            </a:r>
          </a:p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escalation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9423" y="2474121"/>
            <a:ext cx="964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Propagation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"/>
    </mc:Choice>
    <mc:Fallback xmlns="">
      <p:transition spd="slow" advTm="348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Industrial Control Systems (ICS)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15366"/>
            <a:ext cx="4046686" cy="498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6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Industrial Control Systems (ICS)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15366"/>
            <a:ext cx="4046686" cy="498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9872" y="3806338"/>
            <a:ext cx="3240360" cy="264699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9952" y="1628800"/>
            <a:ext cx="454684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Assets to protect: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Network hosts</a:t>
            </a:r>
            <a:r>
              <a:rPr lang="en-US" sz="2800" dirty="0" smtClean="0"/>
              <a:t>: PLC, HMI, Control Server, …</a:t>
            </a:r>
          </a:p>
          <a:p>
            <a:endParaRPr lang="en-US" sz="2800" dirty="0" smtClean="0"/>
          </a:p>
          <a:p>
            <a:r>
              <a:rPr lang="en-US" sz="2800" b="1" dirty="0" smtClean="0"/>
              <a:t>Field devices</a:t>
            </a:r>
            <a:r>
              <a:rPr lang="en-US" sz="2800" dirty="0" smtClean="0"/>
              <a:t>: Heater, sensors, pipeline, …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71600" y="1700808"/>
            <a:ext cx="2952328" cy="3384376"/>
            <a:chOff x="899592" y="1772816"/>
            <a:chExt cx="2122201" cy="252027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772816"/>
              <a:ext cx="1920415" cy="236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484032" y="3036923"/>
              <a:ext cx="1537761" cy="125617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60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332" y="1628800"/>
            <a:ext cx="339472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System-related attacks</a:t>
            </a:r>
          </a:p>
          <a:p>
            <a:pPr lvl="1"/>
            <a:r>
              <a:rPr lang="en-US" dirty="0" smtClean="0"/>
              <a:t>e.g. Buffer overflow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Process-related attacks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 smtClean="0"/>
              <a:t>“Change the rotation speed”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Reconnaissance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Map out all valid register addresses 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4098" name="Picture 2" descr="http://www.extremetech.com/wp-content/uploads/2015/03/Stux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3709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ICS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Attack patterns are unpredictable.</a:t>
            </a:r>
          </a:p>
          <a:p>
            <a:pPr lvl="1"/>
            <a:r>
              <a:rPr lang="en-US" sz="2000" dirty="0" smtClean="0"/>
              <a:t>Cannot rely on signature-based systems</a:t>
            </a:r>
          </a:p>
          <a:p>
            <a:endParaRPr lang="en-US" sz="2000" dirty="0" smtClean="0"/>
          </a:p>
          <a:p>
            <a:r>
              <a:rPr lang="en-US" sz="2000" dirty="0" smtClean="0"/>
              <a:t>Availability </a:t>
            </a:r>
            <a:r>
              <a:rPr lang="en-US" sz="2000" dirty="0" smtClean="0"/>
              <a:t>must not be impaired.</a:t>
            </a:r>
            <a:endParaRPr lang="en-US" sz="2000" dirty="0"/>
          </a:p>
          <a:p>
            <a:pPr lvl="1"/>
            <a:r>
              <a:rPr lang="en-US" sz="2000" dirty="0" smtClean="0"/>
              <a:t>Cannot use preventative systems </a:t>
            </a:r>
            <a:r>
              <a:rPr lang="en-US" sz="2000" dirty="0" smtClean="0"/>
              <a:t>(e.g. access control)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Attacks can be carried out by sending a single malicious message.</a:t>
            </a:r>
          </a:p>
          <a:p>
            <a:pPr lvl="1"/>
            <a:r>
              <a:rPr lang="en-US" sz="2000" dirty="0" smtClean="0"/>
              <a:t>Cannot rely on flow-based detection</a:t>
            </a:r>
          </a:p>
          <a:p>
            <a:endParaRPr lang="en-US" sz="2000" dirty="0" smtClean="0"/>
          </a:p>
          <a:p>
            <a:r>
              <a:rPr lang="en-US" sz="2000" dirty="0" smtClean="0"/>
              <a:t>Networks traffic contains large and diverse communication patterns.</a:t>
            </a:r>
          </a:p>
          <a:p>
            <a:pPr lvl="1"/>
            <a:r>
              <a:rPr lang="en-US" sz="2000" dirty="0" smtClean="0"/>
              <a:t>Manual whitelisting is infeasible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20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</TotalTime>
  <Words>1403</Words>
  <Application>Microsoft Office PowerPoint</Application>
  <PresentationFormat>On-screen Show (4:3)</PresentationFormat>
  <Paragraphs>334</Paragraphs>
  <Slides>32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Semantics-aware Intrusion Detection for Industrial Control Systems</vt:lpstr>
      <vt:lpstr>About Me</vt:lpstr>
      <vt:lpstr>SpySpot Project</vt:lpstr>
      <vt:lpstr>Targeted attacks</vt:lpstr>
      <vt:lpstr>Industrial Control Systems (ICS)</vt:lpstr>
      <vt:lpstr>Industrial Control Systems (ICS)</vt:lpstr>
      <vt:lpstr>Threat Model</vt:lpstr>
      <vt:lpstr>Threat Model</vt:lpstr>
      <vt:lpstr>Protection of ICS Networks</vt:lpstr>
      <vt:lpstr>Protection of ICS Networks</vt:lpstr>
      <vt:lpstr>Anomaly-based Approaches</vt:lpstr>
      <vt:lpstr>Current Issues</vt:lpstr>
      <vt:lpstr> Semantics-aware Intrusion Detection</vt:lpstr>
      <vt:lpstr>General Framework</vt:lpstr>
      <vt:lpstr>Feature Extraction</vt:lpstr>
      <vt:lpstr>Feature Selection</vt:lpstr>
      <vt:lpstr>Detection Model</vt:lpstr>
      <vt:lpstr>Profiling</vt:lpstr>
      <vt:lpstr>Binning</vt:lpstr>
      <vt:lpstr>Alerts</vt:lpstr>
      <vt:lpstr>Evaluation</vt:lpstr>
      <vt:lpstr>Evaluation</vt:lpstr>
      <vt:lpstr>Compared Approaches</vt:lpstr>
      <vt:lpstr>Results (I)</vt:lpstr>
      <vt:lpstr>Results (II)</vt:lpstr>
      <vt:lpstr>Alert causes</vt:lpstr>
      <vt:lpstr>Performance</vt:lpstr>
      <vt:lpstr>Conclusions</vt:lpstr>
      <vt:lpstr>Visualization</vt:lpstr>
      <vt:lpstr>Future Work</vt:lpstr>
      <vt:lpstr>Thank you</vt:lpstr>
      <vt:lpstr>Tuning</vt:lpstr>
    </vt:vector>
  </TitlesOfParts>
  <Company>University of Technology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Semantics-aware Intrusion Detection for Industrial Control Systems</dc:title>
  <dc:creator>Yüksel, O.S.</dc:creator>
  <cp:lastModifiedBy>Yüksel, O.S.</cp:lastModifiedBy>
  <cp:revision>81</cp:revision>
  <dcterms:created xsi:type="dcterms:W3CDTF">2015-09-28T09:37:18Z</dcterms:created>
  <dcterms:modified xsi:type="dcterms:W3CDTF">2015-10-01T10:39:05Z</dcterms:modified>
</cp:coreProperties>
</file>